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Lst>
  <p:sldSz cy="6858000" cx="9144000"/>
  <p:notesSz cx="6858000" cy="9144000"/>
  <p:embeddedFontLst>
    <p:embeddedFont>
      <p:font typeface="Economica"/>
      <p:regular r:id="rId44"/>
      <p:bold r:id="rId45"/>
      <p:italic r:id="rId46"/>
      <p:boldItalic r:id="rId47"/>
    </p:embeddedFont>
    <p:embeddedFont>
      <p:font typeface="Roboto"/>
      <p:regular r:id="rId48"/>
      <p:bold r:id="rId49"/>
      <p:italic r:id="rId50"/>
      <p:boldItalic r:id="rId51"/>
    </p:embeddedFont>
    <p:embeddedFont>
      <p:font typeface="Open Sans"/>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font" Target="fonts/Economica-regular.fntdata"/><Relationship Id="rId43" Type="http://schemas.openxmlformats.org/officeDocument/2006/relationships/slide" Target="slides/slide39.xml"/><Relationship Id="rId46" Type="http://schemas.openxmlformats.org/officeDocument/2006/relationships/font" Target="fonts/Economica-italic.fntdata"/><Relationship Id="rId45" Type="http://schemas.openxmlformats.org/officeDocument/2006/relationships/font" Target="fonts/Economica-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Roboto-regular.fntdata"/><Relationship Id="rId47" Type="http://schemas.openxmlformats.org/officeDocument/2006/relationships/font" Target="fonts/Economica-boldItalic.fntdata"/><Relationship Id="rId49" Type="http://schemas.openxmlformats.org/officeDocument/2006/relationships/font" Target="fonts/Roboto-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Roboto-boldItalic.fntdata"/><Relationship Id="rId50" Type="http://schemas.openxmlformats.org/officeDocument/2006/relationships/font" Target="fonts/Roboto-italic.fntdata"/><Relationship Id="rId53" Type="http://schemas.openxmlformats.org/officeDocument/2006/relationships/font" Target="fonts/OpenSans-bold.fntdata"/><Relationship Id="rId52" Type="http://schemas.openxmlformats.org/officeDocument/2006/relationships/font" Target="fonts/OpenSans-regular.fntdata"/><Relationship Id="rId11" Type="http://schemas.openxmlformats.org/officeDocument/2006/relationships/slide" Target="slides/slide7.xml"/><Relationship Id="rId55" Type="http://schemas.openxmlformats.org/officeDocument/2006/relationships/font" Target="fonts/OpenSans-boldItalic.fntdata"/><Relationship Id="rId10" Type="http://schemas.openxmlformats.org/officeDocument/2006/relationships/slide" Target="slides/slide6.xml"/><Relationship Id="rId54" Type="http://schemas.openxmlformats.org/officeDocument/2006/relationships/font" Target="fonts/OpenSans-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9361c9c87b_0_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9361c9c87b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93533808f7_0_21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g93533808f7_0_2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95f21de294_0_6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95f21de294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95f21de294_0_3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95f21de294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93407cdb42_0_6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g93407cdb42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95f21de294_0_5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95f21de294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94ca1acfc1_0_24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94ca1acfc1_0_2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93187eaf44_0_6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93187eaf4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93407cdb42_0_3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93407cdb42_0_3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93533808f7_0_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93533808f7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87fc4485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87fc44851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93533808f7_0_7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93533808f7_0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9361c9cb53_2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9361c9cb5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93533808f7_0_8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93533808f7_0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93533808f7_0_10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g93533808f7_0_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93533808f7_0_9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93533808f7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93533808f7_0_11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g93533808f7_0_1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93533808f7_0_13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g93533808f7_0_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93533808f7_0_15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93533808f7_0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93533808f7_0_16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g93533808f7_0_1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93533808f7_0_17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93533808f7_0_1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93407cdb42_0_3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g93407cdb42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93533808f7_0_24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93533808f7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93533808f7_0_2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93533808f7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93533808f7_0_27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g93533808f7_0_2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93533808f7_0_26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g93533808f7_0_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93533808f7_0_24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g93533808f7_0_2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93407cdb42_0_33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g93407cdb42_0_3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9287d1c8be_0_17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g9287d1c8be_0_1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93533808f7_0_30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g93533808f7_0_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93187eaf44_3_1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4" name="Google Shape;434;g93187eaf44_3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6e107504d6_0_2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g6e107504d6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93407cdb42_0_4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93407cdb42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93187eaf44_0_3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g93187eaf44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9361c9cb53_0_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9361c9cb53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93407cdb42_0_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93407cdb42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95f21de294_0_2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g95f21de294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93533808f7_0_28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93533808f7_0_2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hyperlink" Target="http://www.youtube.com/watch?v=LLAgPtpZth8" TargetMode="External"/><Relationship Id="rId5"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hyperlink" Target="https://www.youtube.com/watch?v=40riCqvRoMs" TargetMode="External"/><Relationship Id="rId4" Type="http://schemas.openxmlformats.org/officeDocument/2006/relationships/hyperlink" Target="http://www.image-net.org/" TargetMode="External"/><Relationship Id="rId5" Type="http://schemas.openxmlformats.org/officeDocument/2006/relationships/hyperlink" Target="http://www.image-net.org/" TargetMode="External"/><Relationship Id="rId6" Type="http://schemas.openxmlformats.org/officeDocument/2006/relationships/hyperlink" Target="https://www.youtube.com/watch?v=YyoSuP_aFN8" TargetMode="External"/><Relationship Id="rId7"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0.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0.png"/><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10.png"/><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1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1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hyperlink" Target="https://github.com/dphi-official/Deep_Learning_Bootcamp/blob/master/OpenCV/DL_Day12_OpenCV.ipynb" TargetMode="External"/><Relationship Id="rId4" Type="http://schemas.openxmlformats.org/officeDocument/2006/relationships/image" Target="../media/image1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hyperlink" Target="https://docs.google.com/presentation/d/1h0Vw2h_HISqP4Di9DCSk-A_wwIgGtQf-j4ZBJJnSuJ0/edit?usp=sharing" TargetMode="Externa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hyperlink" Target="https://towardsdatascience.com/how-does-computer-understand-images-c1566d4537bf" TargetMode="External"/><Relationship Id="rId4" Type="http://schemas.openxmlformats.org/officeDocument/2006/relationships/hyperlink" Target="https://towardsdatascience.com/everything-you-ever-wanted-to-know-about-computer-vision-heres-a-look-why-it-s-so-awesome-e8a58dfb641e" TargetMode="External"/><Relationship Id="rId5" Type="http://schemas.openxmlformats.org/officeDocument/2006/relationships/hyperlink" Target="https://www.pyimagesearch.com/2018/07/19/opencv-tutorial-a-guide-to-learn-opencv/" TargetMode="External"/><Relationship Id="rId6" Type="http://schemas.openxmlformats.org/officeDocument/2006/relationships/hyperlink" Target="https://missinglink.ai/guides/computer-vision/opencv-deep-learning/" TargetMode="External"/><Relationship Id="rId7" Type="http://schemas.openxmlformats.org/officeDocument/2006/relationships/hyperlink" Target="https://www.edureka.co/blog/python-opencv-tutorial/" TargetMode="External"/><Relationship Id="rId8" Type="http://schemas.openxmlformats.org/officeDocument/2006/relationships/image" Target="../media/image1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3"/>
          <p:cNvCxnSpPr/>
          <p:nvPr/>
        </p:nvCxnSpPr>
        <p:spPr>
          <a:xfrm flipH="1" rot="10800000">
            <a:off x="84450" y="8491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6" name="Google Shape;56;p13"/>
          <p:cNvSpPr/>
          <p:nvPr/>
        </p:nvSpPr>
        <p:spPr>
          <a:xfrm>
            <a:off x="-12475" y="6114475"/>
            <a:ext cx="9156600" cy="781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835450" y="2026213"/>
            <a:ext cx="76635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Welcome to Deep Learning</a:t>
            </a:r>
            <a:endParaRPr b="1" sz="3400">
              <a:latin typeface="Open Sans"/>
              <a:ea typeface="Open Sans"/>
              <a:cs typeface="Open Sans"/>
              <a:sym typeface="Open Sans"/>
            </a:endParaRPr>
          </a:p>
          <a:p>
            <a:pPr indent="0" lvl="0" marL="0" rtl="0" algn="ctr">
              <a:spcBef>
                <a:spcPts val="0"/>
              </a:spcBef>
              <a:spcAft>
                <a:spcPts val="0"/>
              </a:spcAft>
              <a:buNone/>
            </a:pPr>
            <a:r>
              <a:rPr b="1" lang="en" sz="3400">
                <a:latin typeface="Open Sans"/>
                <a:ea typeface="Open Sans"/>
                <a:cs typeface="Open Sans"/>
                <a:sym typeface="Open Sans"/>
              </a:rPr>
              <a:t> Online Bootcamp</a:t>
            </a:r>
            <a:endParaRPr b="1" sz="3400">
              <a:latin typeface="Open Sans"/>
              <a:ea typeface="Open Sans"/>
              <a:cs typeface="Open Sans"/>
              <a:sym typeface="Open Sans"/>
            </a:endParaRPr>
          </a:p>
        </p:txBody>
      </p:sp>
      <p:pic>
        <p:nvPicPr>
          <p:cNvPr id="58" name="Google Shape;58;p13"/>
          <p:cNvPicPr preferRelativeResize="0"/>
          <p:nvPr/>
        </p:nvPicPr>
        <p:blipFill>
          <a:blip r:embed="rId3">
            <a:alphaModFix/>
          </a:blip>
          <a:stretch>
            <a:fillRect/>
          </a:stretch>
        </p:blipFill>
        <p:spPr>
          <a:xfrm>
            <a:off x="2840341" y="4329500"/>
            <a:ext cx="3463325" cy="1039000"/>
          </a:xfrm>
          <a:prstGeom prst="rect">
            <a:avLst/>
          </a:prstGeom>
          <a:noFill/>
          <a:ln>
            <a:noFill/>
          </a:ln>
        </p:spPr>
      </p:pic>
      <p:sp>
        <p:nvSpPr>
          <p:cNvPr id="59" name="Google Shape;59;p13"/>
          <p:cNvSpPr txBox="1"/>
          <p:nvPr/>
        </p:nvSpPr>
        <p:spPr>
          <a:xfrm>
            <a:off x="228600" y="3298225"/>
            <a:ext cx="86010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666666"/>
                </a:solidFill>
                <a:latin typeface="Open Sans"/>
                <a:ea typeface="Open Sans"/>
                <a:cs typeface="Open Sans"/>
                <a:sym typeface="Open Sans"/>
              </a:rPr>
              <a:t>Day 12 - Computer Vision &amp; Open CV</a:t>
            </a:r>
            <a:endParaRPr b="1" sz="3400">
              <a:solidFill>
                <a:srgbClr val="66666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1" name="Google Shape;151;p2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52" name="Google Shape;152;p22"/>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Understanding Colour Images</a:t>
            </a:r>
            <a:endParaRPr sz="4600">
              <a:solidFill>
                <a:srgbClr val="434343"/>
              </a:solidFill>
              <a:latin typeface="Economica"/>
              <a:ea typeface="Economica"/>
              <a:cs typeface="Economica"/>
              <a:sym typeface="Economica"/>
            </a:endParaRPr>
          </a:p>
        </p:txBody>
      </p:sp>
      <p:sp>
        <p:nvSpPr>
          <p:cNvPr id="153" name="Google Shape;153;p22"/>
          <p:cNvSpPr txBox="1"/>
          <p:nvPr/>
        </p:nvSpPr>
        <p:spPr>
          <a:xfrm>
            <a:off x="238775" y="951125"/>
            <a:ext cx="8590200" cy="57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b="1" lang="en" sz="1800">
                <a:latin typeface="Open Sans"/>
                <a:ea typeface="Open Sans"/>
                <a:cs typeface="Open Sans"/>
                <a:sym typeface="Open Sans"/>
              </a:rPr>
              <a:t>Note:</a:t>
            </a:r>
            <a:r>
              <a:rPr lang="en" sz="1800">
                <a:latin typeface="Open Sans"/>
                <a:ea typeface="Open Sans"/>
                <a:cs typeface="Open Sans"/>
                <a:sym typeface="Open Sans"/>
              </a:rPr>
              <a:t> Images with 4, 5 or more  channels also exist. An image can actually have up to 56 channels.</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For example, images used in sophisticated graphics editing use four channels: three channels for RGB plus an extra alpha or "a" channel.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Also, a CMYK image has four channels: cyan, magenta, yellow, and key (black).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When we say 3 channels, we are considering images of the RGB type.</a:t>
            </a:r>
            <a:endParaRPr sz="1800">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9" name="Google Shape;159;p2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160" name="Google Shape;160;p23"/>
          <p:cNvGrpSpPr/>
          <p:nvPr/>
        </p:nvGrpSpPr>
        <p:grpSpPr>
          <a:xfrm>
            <a:off x="0" y="5976100"/>
            <a:ext cx="9144000" cy="919800"/>
            <a:chOff x="0" y="5976100"/>
            <a:chExt cx="9144000" cy="919800"/>
          </a:xfrm>
        </p:grpSpPr>
        <p:sp>
          <p:nvSpPr>
            <p:cNvPr id="161" name="Google Shape;161;p2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2" name="Google Shape;162;p23"/>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163" name="Google Shape;163;p23"/>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Image Representation</a:t>
            </a:r>
            <a:endParaRPr sz="4600">
              <a:solidFill>
                <a:srgbClr val="434343"/>
              </a:solidFill>
              <a:latin typeface="Economica"/>
              <a:ea typeface="Economica"/>
              <a:cs typeface="Economica"/>
              <a:sym typeface="Economica"/>
            </a:endParaRPr>
          </a:p>
        </p:txBody>
      </p:sp>
      <p:sp>
        <p:nvSpPr>
          <p:cNvPr id="164" name="Google Shape;164;p23"/>
          <p:cNvSpPr txBox="1"/>
          <p:nvPr/>
        </p:nvSpPr>
        <p:spPr>
          <a:xfrm>
            <a:off x="238775" y="1076950"/>
            <a:ext cx="8590200" cy="56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rPr lang="en" sz="2000">
                <a:solidFill>
                  <a:schemeClr val="dk1"/>
                </a:solidFill>
                <a:latin typeface="Open Sans"/>
                <a:ea typeface="Open Sans"/>
                <a:cs typeface="Open Sans"/>
                <a:sym typeface="Open Sans"/>
              </a:rPr>
              <a:t>Images are usually represented as </a:t>
            </a:r>
            <a:r>
              <a:rPr b="1" lang="en" sz="2000">
                <a:solidFill>
                  <a:schemeClr val="dk1"/>
                </a:solidFill>
                <a:latin typeface="Open Sans"/>
                <a:ea typeface="Open Sans"/>
                <a:cs typeface="Open Sans"/>
                <a:sym typeface="Open Sans"/>
              </a:rPr>
              <a:t>Height x Width x #Channels</a:t>
            </a:r>
            <a:r>
              <a:rPr lang="en" sz="2000">
                <a:solidFill>
                  <a:schemeClr val="dk1"/>
                </a:solidFill>
                <a:latin typeface="Open Sans"/>
                <a:ea typeface="Open Sans"/>
                <a:cs typeface="Open Sans"/>
                <a:sym typeface="Open Sans"/>
              </a:rPr>
              <a:t> where </a:t>
            </a:r>
            <a:r>
              <a:rPr b="1" lang="en" sz="2000">
                <a:solidFill>
                  <a:schemeClr val="dk1"/>
                </a:solidFill>
                <a:latin typeface="Open Sans"/>
                <a:ea typeface="Open Sans"/>
                <a:cs typeface="Open Sans"/>
                <a:sym typeface="Open Sans"/>
              </a:rPr>
              <a:t>#Channels is 3 for RGB images</a:t>
            </a:r>
            <a:r>
              <a:rPr lang="en" sz="2000">
                <a:solidFill>
                  <a:schemeClr val="dk1"/>
                </a:solidFill>
                <a:latin typeface="Open Sans"/>
                <a:ea typeface="Open Sans"/>
                <a:cs typeface="Open Sans"/>
                <a:sym typeface="Open Sans"/>
              </a:rPr>
              <a:t> and </a:t>
            </a:r>
            <a:r>
              <a:rPr b="1" lang="en" sz="2000">
                <a:solidFill>
                  <a:schemeClr val="dk1"/>
                </a:solidFill>
                <a:latin typeface="Open Sans"/>
                <a:ea typeface="Open Sans"/>
                <a:cs typeface="Open Sans"/>
                <a:sym typeface="Open Sans"/>
              </a:rPr>
              <a:t>1 for grayscale images</a:t>
            </a:r>
            <a:r>
              <a:rPr lang="en" sz="2000">
                <a:solidFill>
                  <a:schemeClr val="dk1"/>
                </a:solidFill>
                <a:latin typeface="Open Sans"/>
                <a:ea typeface="Open Sans"/>
                <a:cs typeface="Open Sans"/>
                <a:sym typeface="Open Sans"/>
              </a:rPr>
              <a:t>. </a:t>
            </a:r>
            <a:endParaRPr sz="20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rPr lang="en" sz="2000">
                <a:solidFill>
                  <a:schemeClr val="dk1"/>
                </a:solidFill>
                <a:latin typeface="Open Sans"/>
                <a:ea typeface="Open Sans"/>
                <a:cs typeface="Open Sans"/>
                <a:sym typeface="Open Sans"/>
              </a:rPr>
              <a:t>Sometimes you see </a:t>
            </a:r>
            <a:r>
              <a:rPr b="1" lang="en" sz="2000">
                <a:solidFill>
                  <a:schemeClr val="dk1"/>
                </a:solidFill>
                <a:latin typeface="Open Sans"/>
                <a:ea typeface="Open Sans"/>
                <a:cs typeface="Open Sans"/>
                <a:sym typeface="Open Sans"/>
              </a:rPr>
              <a:t>Width x Height x #Channels</a:t>
            </a:r>
            <a:r>
              <a:rPr lang="en" sz="2000">
                <a:solidFill>
                  <a:schemeClr val="dk1"/>
                </a:solidFill>
                <a:latin typeface="Open Sans"/>
                <a:ea typeface="Open Sans"/>
                <a:cs typeface="Open Sans"/>
                <a:sym typeface="Open Sans"/>
              </a:rPr>
              <a:t>, but the third dimension is the “channels.”</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rPr lang="en" sz="2000">
                <a:solidFill>
                  <a:schemeClr val="dk1"/>
                </a:solidFill>
                <a:latin typeface="Open Sans"/>
                <a:ea typeface="Open Sans"/>
                <a:cs typeface="Open Sans"/>
                <a:sym typeface="Open Sans"/>
              </a:rPr>
              <a:t>The size of the image in the previous slide can be calculated as </a:t>
            </a:r>
            <a:endParaRPr sz="2000">
              <a:solidFill>
                <a:schemeClr val="dk1"/>
              </a:solidFill>
              <a:latin typeface="Open Sans"/>
              <a:ea typeface="Open Sans"/>
              <a:cs typeface="Open Sans"/>
              <a:sym typeface="Open Sans"/>
            </a:endParaRPr>
          </a:p>
          <a:p>
            <a:pPr indent="0" lvl="0" marL="0" rtl="0" algn="ctr">
              <a:spcBef>
                <a:spcPts val="0"/>
              </a:spcBef>
              <a:spcAft>
                <a:spcPts val="0"/>
              </a:spcAft>
              <a:buNone/>
            </a:pPr>
            <a:r>
              <a:rPr b="1" lang="en" sz="2000">
                <a:solidFill>
                  <a:schemeClr val="dk1"/>
                </a:solidFill>
                <a:latin typeface="Open Sans"/>
                <a:ea typeface="Open Sans"/>
                <a:cs typeface="Open Sans"/>
                <a:sym typeface="Open Sans"/>
              </a:rPr>
              <a:t>B x A x 3</a:t>
            </a:r>
            <a:r>
              <a:rPr lang="en" sz="2000">
                <a:solidFill>
                  <a:schemeClr val="dk1"/>
                </a:solidFill>
                <a:latin typeface="Open Sans"/>
                <a:ea typeface="Open Sans"/>
                <a:cs typeface="Open Sans"/>
                <a:sym typeface="Open Sans"/>
              </a:rPr>
              <a:t>. </a:t>
            </a:r>
            <a:endParaRPr sz="2000">
              <a:solidFill>
                <a:schemeClr val="dk1"/>
              </a:solidFill>
              <a:latin typeface="Open Sans"/>
              <a:ea typeface="Open Sans"/>
              <a:cs typeface="Open Sans"/>
              <a:sym typeface="Open Sans"/>
            </a:endParaRPr>
          </a:p>
          <a:p>
            <a:pPr indent="0" lvl="0" marL="0" rtl="0" algn="ctr">
              <a:spcBef>
                <a:spcPts val="0"/>
              </a:spcBef>
              <a:spcAft>
                <a:spcPts val="0"/>
              </a:spcAft>
              <a:buNone/>
            </a:pPr>
            <a:r>
              <a:rPr lang="en" sz="2000">
                <a:solidFill>
                  <a:schemeClr val="dk1"/>
                </a:solidFill>
                <a:latin typeface="Open Sans"/>
                <a:ea typeface="Open Sans"/>
                <a:cs typeface="Open Sans"/>
                <a:sym typeface="Open Sans"/>
              </a:rPr>
              <a:t>Can you now understand why?</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rgbClr val="B7B7B7"/>
              </a:solidFill>
              <a:latin typeface="Open Sans"/>
              <a:ea typeface="Open Sans"/>
              <a:cs typeface="Open Sans"/>
              <a:sym typeface="Open Sans"/>
            </a:endParaRPr>
          </a:p>
          <a:p>
            <a:pPr indent="0" lvl="0" marL="0" rtl="0" algn="l">
              <a:spcBef>
                <a:spcPts val="0"/>
              </a:spcBef>
              <a:spcAft>
                <a:spcPts val="0"/>
              </a:spcAft>
              <a:buNone/>
            </a:pPr>
            <a:r>
              <a:rPr lang="en" sz="2000">
                <a:solidFill>
                  <a:srgbClr val="666666"/>
                </a:solidFill>
                <a:latin typeface="Open Sans"/>
                <a:ea typeface="Open Sans"/>
                <a:cs typeface="Open Sans"/>
                <a:sym typeface="Open Sans"/>
              </a:rPr>
              <a:t>(# means number of something)</a:t>
            </a:r>
            <a:endParaRPr sz="2000">
              <a:solidFill>
                <a:srgbClr val="666666"/>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0" name="Google Shape;170;p2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171" name="Google Shape;171;p24"/>
          <p:cNvGrpSpPr/>
          <p:nvPr/>
        </p:nvGrpSpPr>
        <p:grpSpPr>
          <a:xfrm>
            <a:off x="0" y="5976100"/>
            <a:ext cx="9144000" cy="919800"/>
            <a:chOff x="0" y="5976100"/>
            <a:chExt cx="9144000" cy="919800"/>
          </a:xfrm>
        </p:grpSpPr>
        <p:sp>
          <p:nvSpPr>
            <p:cNvPr id="172" name="Google Shape;172;p2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3" name="Google Shape;173;p24"/>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descr="Kate is back! And as always, she comes with some handy knowledge for you! Today she’s bringing you RGB - or - Red, Green, and Blue. It’s a colour system used to create most of what we see in our everyday lives. Check out what Kate has to say and learn everything about RGB!&#10;&#10;***&#10;Use Packhelp’s drag-and-drop builder to design your custom packaging exactly as you need, and order as few as 30 pieces. With a wide range of packaging solutions for ecommerce, retail and wholesale brands, Packhelp is the one tool you need to create a memorable unboxing experience for your customer. &#10;&#10;💰SUBSCRIBE and get 5% off your first order → https://packhelp.com/subscribe/&#10;&#10;🙋🏼‍♀️ GET the real feel of Packhelp with the sample pack → https://app.packhelp.com/sample-packs&#10;&#10;📦 FOLLOW us on Instagram for a daily dose of inspiration → https://www.instagram.com/packhelp/&#10;&#10;🖥 VISIT us for the best custom packaging solutions out there → https://packhelp.com" id="174" name="Google Shape;174;p24" title="What is RGB? 🧐">
            <a:hlinkClick r:id="rId4"/>
          </p:cNvPr>
          <p:cNvPicPr preferRelativeResize="0"/>
          <p:nvPr/>
        </p:nvPicPr>
        <p:blipFill>
          <a:blip r:embed="rId5">
            <a:alphaModFix/>
          </a:blip>
          <a:stretch>
            <a:fillRect/>
          </a:stretch>
        </p:blipFill>
        <p:spPr>
          <a:xfrm>
            <a:off x="735750" y="951125"/>
            <a:ext cx="7672500" cy="5754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0" name="Google Shape;180;p2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81" name="Google Shape;181;p25"/>
          <p:cNvSpPr txBox="1"/>
          <p:nvPr/>
        </p:nvSpPr>
        <p:spPr>
          <a:xfrm>
            <a:off x="128425" y="1320800"/>
            <a:ext cx="8801100" cy="373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3000">
              <a:latin typeface="Open Sans"/>
              <a:ea typeface="Open Sans"/>
              <a:cs typeface="Open Sans"/>
              <a:sym typeface="Open Sans"/>
            </a:endParaRPr>
          </a:p>
          <a:p>
            <a:pPr indent="0" lvl="0" marL="0" rtl="0" algn="ctr">
              <a:spcBef>
                <a:spcPts val="0"/>
              </a:spcBef>
              <a:spcAft>
                <a:spcPts val="0"/>
              </a:spcAft>
              <a:buNone/>
            </a:pPr>
            <a:r>
              <a:t/>
            </a:r>
            <a:endParaRPr sz="3000">
              <a:latin typeface="Open Sans"/>
              <a:ea typeface="Open Sans"/>
              <a:cs typeface="Open Sans"/>
              <a:sym typeface="Open Sans"/>
            </a:endParaRPr>
          </a:p>
          <a:p>
            <a:pPr indent="0" lvl="0" marL="0" rtl="0" algn="ctr">
              <a:spcBef>
                <a:spcPts val="0"/>
              </a:spcBef>
              <a:spcAft>
                <a:spcPts val="0"/>
              </a:spcAft>
              <a:buNone/>
            </a:pPr>
            <a:r>
              <a:t/>
            </a:r>
            <a:endParaRPr sz="3000">
              <a:latin typeface="Open Sans"/>
              <a:ea typeface="Open Sans"/>
              <a:cs typeface="Open Sans"/>
              <a:sym typeface="Open Sans"/>
            </a:endParaRPr>
          </a:p>
          <a:p>
            <a:pPr indent="0" lvl="0" marL="0" rtl="0" algn="ctr">
              <a:spcBef>
                <a:spcPts val="0"/>
              </a:spcBef>
              <a:spcAft>
                <a:spcPts val="0"/>
              </a:spcAft>
              <a:buNone/>
            </a:pPr>
            <a:r>
              <a:rPr lang="en" sz="3000">
                <a:latin typeface="Open Sans"/>
                <a:ea typeface="Open Sans"/>
                <a:cs typeface="Open Sans"/>
                <a:sym typeface="Open Sans"/>
              </a:rPr>
              <a:t>The next question is, how can we say that the given image contains a picture of a dog?</a:t>
            </a:r>
            <a:endParaRPr sz="3000">
              <a:latin typeface="Open Sans"/>
              <a:ea typeface="Open Sans"/>
              <a:cs typeface="Open Sans"/>
              <a:sym typeface="Open Sans"/>
            </a:endParaRPr>
          </a:p>
        </p:txBody>
      </p:sp>
      <p:grpSp>
        <p:nvGrpSpPr>
          <p:cNvPr id="182" name="Google Shape;182;p25"/>
          <p:cNvGrpSpPr/>
          <p:nvPr/>
        </p:nvGrpSpPr>
        <p:grpSpPr>
          <a:xfrm>
            <a:off x="0" y="5976100"/>
            <a:ext cx="9144000" cy="919800"/>
            <a:chOff x="0" y="5976100"/>
            <a:chExt cx="9144000" cy="919800"/>
          </a:xfrm>
        </p:grpSpPr>
        <p:sp>
          <p:nvSpPr>
            <p:cNvPr id="183" name="Google Shape;183;p2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4" name="Google Shape;184;p2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0" name="Google Shape;190;p2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91" name="Google Shape;191;p26"/>
          <p:cNvSpPr txBox="1"/>
          <p:nvPr/>
        </p:nvSpPr>
        <p:spPr>
          <a:xfrm>
            <a:off x="128425" y="1117600"/>
            <a:ext cx="8801100" cy="39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Just being able to read the image is of no use if it cannot understand what it means, or if it cannot describe what the image is about, and what it contains. </a:t>
            </a:r>
            <a:r>
              <a:rPr b="1" lang="en" sz="1800">
                <a:latin typeface="Open Sans"/>
                <a:ea typeface="Open Sans"/>
                <a:cs typeface="Open Sans"/>
                <a:sym typeface="Open Sans"/>
              </a:rPr>
              <a:t>This is where machine learning comes in.</a:t>
            </a:r>
            <a:endParaRPr b="1"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800">
                <a:latin typeface="Open Sans"/>
                <a:ea typeface="Open Sans"/>
                <a:cs typeface="Open Sans"/>
                <a:sym typeface="Open Sans"/>
              </a:rPr>
              <a:t>A machine (or a computer) can be taught how to understand an image and say what the image contains. This is an example of machine learning teaching a computer to understand and describe an image. It is similar to how we teach kids to identify different alphabets or differentiate between an apple and a banana by showing examples of each case. This is exactly how a computer learns to identify objects in an image.</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grpSp>
        <p:nvGrpSpPr>
          <p:cNvPr id="192" name="Google Shape;192;p26"/>
          <p:cNvGrpSpPr/>
          <p:nvPr/>
        </p:nvGrpSpPr>
        <p:grpSpPr>
          <a:xfrm>
            <a:off x="0" y="5976100"/>
            <a:ext cx="9144000" cy="919800"/>
            <a:chOff x="0" y="5976100"/>
            <a:chExt cx="9144000" cy="919800"/>
          </a:xfrm>
        </p:grpSpPr>
        <p:sp>
          <p:nvSpPr>
            <p:cNvPr id="193" name="Google Shape;193;p2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4" name="Google Shape;194;p26"/>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0" name="Google Shape;200;p2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01" name="Google Shape;201;p27"/>
          <p:cNvSpPr txBox="1"/>
          <p:nvPr/>
        </p:nvSpPr>
        <p:spPr>
          <a:xfrm>
            <a:off x="128425" y="1117600"/>
            <a:ext cx="8801100" cy="39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Like humans have different skills and one of the skills is to identify an object in an image (a dog in the above image), computers have machine learning models, which can be thought of as a skill, to perform the same task. As humans need to be trained to perform a particular skill, computers need to train the machine learning model as well.</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800">
                <a:latin typeface="Open Sans"/>
                <a:ea typeface="Open Sans"/>
                <a:cs typeface="Open Sans"/>
                <a:sym typeface="Open Sans"/>
              </a:rPr>
              <a:t>In both cases, training happens by examples. Similar to how a kid is taught to identify an apple, a machine learning model can be taught how to identify an apple in an image by giving several example images that contain an apple. From these example images, the model learning features of an apple, like its shape and colour. Now when a new image of an apple is presented to this computer with this model, it can use what it had learned about apples earlier and identify that this new image also contains apple.</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grpSp>
        <p:nvGrpSpPr>
          <p:cNvPr id="202" name="Google Shape;202;p27"/>
          <p:cNvGrpSpPr/>
          <p:nvPr/>
        </p:nvGrpSpPr>
        <p:grpSpPr>
          <a:xfrm>
            <a:off x="0" y="5976100"/>
            <a:ext cx="9144000" cy="919800"/>
            <a:chOff x="0" y="5976100"/>
            <a:chExt cx="9144000" cy="919800"/>
          </a:xfrm>
        </p:grpSpPr>
        <p:sp>
          <p:nvSpPr>
            <p:cNvPr id="203" name="Google Shape;203;p2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4" name="Google Shape;204;p27"/>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0" name="Google Shape;210;p2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11" name="Google Shape;211;p28"/>
          <p:cNvSpPr txBox="1"/>
          <p:nvPr/>
        </p:nvSpPr>
        <p:spPr>
          <a:xfrm>
            <a:off x="331625" y="1099775"/>
            <a:ext cx="8598000" cy="56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u="sng">
                <a:solidFill>
                  <a:schemeClr val="hlink"/>
                </a:solidFill>
                <a:latin typeface="Open Sans"/>
                <a:ea typeface="Open Sans"/>
                <a:cs typeface="Open Sans"/>
                <a:sym typeface="Open Sans"/>
                <a:hlinkClick r:id="rId3"/>
              </a:rPr>
              <a:t>In this amazing TED Talk</a:t>
            </a:r>
            <a:r>
              <a:rPr lang="en" sz="2000">
                <a:latin typeface="Open Sans"/>
                <a:ea typeface="Open Sans"/>
                <a:cs typeface="Open Sans"/>
                <a:sym typeface="Open Sans"/>
              </a:rPr>
              <a:t>, </a:t>
            </a:r>
            <a:r>
              <a:rPr b="1" lang="en" sz="2000">
                <a:latin typeface="Open Sans"/>
                <a:ea typeface="Open Sans"/>
                <a:cs typeface="Open Sans"/>
                <a:sym typeface="Open Sans"/>
              </a:rPr>
              <a:t>Fei Fei Li</a:t>
            </a:r>
            <a:r>
              <a:rPr lang="en" sz="2000">
                <a:latin typeface="Open Sans"/>
                <a:ea typeface="Open Sans"/>
                <a:cs typeface="Open Sans"/>
                <a:sym typeface="Open Sans"/>
              </a:rPr>
              <a:t> - the co-director of the Stanford Institute for Human-Centered Artificial Intelligence talks about the </a:t>
            </a:r>
            <a:r>
              <a:rPr b="1" lang="en" sz="2000" u="sng">
                <a:solidFill>
                  <a:schemeClr val="hlink"/>
                </a:solidFill>
                <a:latin typeface="Open Sans"/>
                <a:ea typeface="Open Sans"/>
                <a:cs typeface="Open Sans"/>
                <a:sym typeface="Open Sans"/>
                <a:hlinkClick r:id="rId4"/>
              </a:rPr>
              <a:t>ImageNet</a:t>
            </a:r>
            <a:r>
              <a:rPr lang="en" sz="2000" u="sng">
                <a:solidFill>
                  <a:schemeClr val="hlink"/>
                </a:solidFill>
                <a:latin typeface="Open Sans"/>
                <a:ea typeface="Open Sans"/>
                <a:cs typeface="Open Sans"/>
                <a:sym typeface="Open Sans"/>
                <a:hlinkClick r:id="rId5"/>
              </a:rPr>
              <a:t> Dataset</a:t>
            </a:r>
            <a:r>
              <a:rPr lang="en" sz="2000">
                <a:latin typeface="Open Sans"/>
                <a:ea typeface="Open Sans"/>
                <a:cs typeface="Open Sans"/>
                <a:sym typeface="Open Sans"/>
              </a:rPr>
              <a:t> - </a:t>
            </a:r>
            <a:r>
              <a:rPr i="1" lang="en" sz="2000">
                <a:latin typeface="Open Sans"/>
                <a:ea typeface="Open Sans"/>
                <a:cs typeface="Open Sans"/>
                <a:sym typeface="Open Sans"/>
              </a:rPr>
              <a:t>a large dataset of over 14 million images, designed by academics intended for computer vision research</a:t>
            </a:r>
            <a:r>
              <a:rPr lang="en" sz="2000">
                <a:latin typeface="Open Sans"/>
                <a:ea typeface="Open Sans"/>
                <a:cs typeface="Open Sans"/>
                <a:sym typeface="Open Sans"/>
              </a:rPr>
              <a:t> that she created with fellow researchers.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 video dates back to 5 years ago but is still relevant today. ImageNet has played an important role in the advancement of computer vision. It is useful for many computer vision applications and is one of the most popular datasets for Computer Vision till date.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She also talks about the Convolutional Neural Networks and the crucial</a:t>
            </a:r>
            <a:r>
              <a:rPr lang="en" sz="2000">
                <a:latin typeface="Open Sans"/>
                <a:ea typeface="Open Sans"/>
                <a:cs typeface="Open Sans"/>
                <a:sym typeface="Open Sans"/>
              </a:rPr>
              <a:t> </a:t>
            </a:r>
            <a:r>
              <a:rPr lang="en" sz="2000">
                <a:latin typeface="Open Sans"/>
                <a:ea typeface="Open Sans"/>
                <a:cs typeface="Open Sans"/>
                <a:sym typeface="Open Sans"/>
              </a:rPr>
              <a:t>role they are playing in this domain. We will be learning more about CNN’s in </a:t>
            </a:r>
            <a:r>
              <a:rPr lang="en" sz="2000" u="sng">
                <a:solidFill>
                  <a:schemeClr val="hlink"/>
                </a:solidFill>
                <a:latin typeface="Open Sans"/>
                <a:ea typeface="Open Sans"/>
                <a:cs typeface="Open Sans"/>
                <a:sym typeface="Open Sans"/>
                <a:hlinkClick r:id="rId6"/>
              </a:rPr>
              <a:t>tomorrow’s session</a:t>
            </a:r>
            <a:r>
              <a:rPr lang="en" sz="2000">
                <a:latin typeface="Open Sans"/>
                <a:ea typeface="Open Sans"/>
                <a:cs typeface="Open Sans"/>
                <a:sym typeface="Open Sans"/>
              </a:rPr>
              <a:t>.</a:t>
            </a:r>
            <a:endParaRPr sz="2000">
              <a:latin typeface="Open Sans"/>
              <a:ea typeface="Open Sans"/>
              <a:cs typeface="Open Sans"/>
              <a:sym typeface="Open Sans"/>
            </a:endParaRPr>
          </a:p>
        </p:txBody>
      </p:sp>
      <p:grpSp>
        <p:nvGrpSpPr>
          <p:cNvPr id="212" name="Google Shape;212;p28"/>
          <p:cNvGrpSpPr/>
          <p:nvPr/>
        </p:nvGrpSpPr>
        <p:grpSpPr>
          <a:xfrm>
            <a:off x="0" y="5976100"/>
            <a:ext cx="9144000" cy="919800"/>
            <a:chOff x="0" y="5976100"/>
            <a:chExt cx="9144000" cy="919800"/>
          </a:xfrm>
        </p:grpSpPr>
        <p:sp>
          <p:nvSpPr>
            <p:cNvPr id="213" name="Google Shape;213;p2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4" name="Google Shape;214;p28"/>
            <p:cNvPicPr preferRelativeResize="0"/>
            <p:nvPr/>
          </p:nvPicPr>
          <p:blipFill>
            <a:blip r:embed="rId7">
              <a:alphaModFix/>
            </a:blip>
            <a:stretch>
              <a:fillRect/>
            </a:stretch>
          </p:blipFill>
          <p:spPr>
            <a:xfrm>
              <a:off x="3504750" y="6128050"/>
              <a:ext cx="2053000" cy="615900"/>
            </a:xfrm>
            <a:prstGeom prst="rect">
              <a:avLst/>
            </a:prstGeom>
            <a:noFill/>
            <a:ln>
              <a:noFill/>
            </a:ln>
          </p:spPr>
        </p:pic>
      </p:grpSp>
      <p:sp>
        <p:nvSpPr>
          <p:cNvPr id="215" name="Google Shape;215;p28"/>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400">
                <a:solidFill>
                  <a:srgbClr val="434343"/>
                </a:solidFill>
                <a:latin typeface="Economica"/>
                <a:ea typeface="Economica"/>
                <a:cs typeface="Economica"/>
                <a:sym typeface="Economica"/>
              </a:rPr>
              <a:t>How we teach computers to understand pictures</a:t>
            </a:r>
            <a:endParaRPr sz="4400">
              <a:solidFill>
                <a:srgbClr val="434343"/>
              </a:solidFill>
              <a:latin typeface="Economica"/>
              <a:ea typeface="Economica"/>
              <a:cs typeface="Economica"/>
              <a:sym typeface="Economic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9" name="Shape 219"/>
        <p:cNvGrpSpPr/>
        <p:nvPr/>
      </p:nvGrpSpPr>
      <p:grpSpPr>
        <a:xfrm>
          <a:off x="0" y="0"/>
          <a:ext cx="0" cy="0"/>
          <a:chOff x="0" y="0"/>
          <a:chExt cx="0" cy="0"/>
        </a:xfrm>
      </p:grpSpPr>
      <p:sp>
        <p:nvSpPr>
          <p:cNvPr id="220" name="Google Shape;220;p29"/>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Computer Vision</a:t>
            </a:r>
            <a:endParaRPr b="1" sz="3000">
              <a:solidFill>
                <a:schemeClr val="lt1"/>
              </a:solidFill>
              <a:latin typeface="Open Sans"/>
              <a:ea typeface="Open Sans"/>
              <a:cs typeface="Open Sans"/>
              <a:sym typeface="Open Sans"/>
            </a:endParaRPr>
          </a:p>
        </p:txBody>
      </p:sp>
      <p:sp>
        <p:nvSpPr>
          <p:cNvPr id="221" name="Google Shape;221;p2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7" name="Google Shape;227;p3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28" name="Google Shape;228;p30"/>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What is Computer Vision?</a:t>
            </a:r>
            <a:endParaRPr sz="3900">
              <a:solidFill>
                <a:srgbClr val="434343"/>
              </a:solidFill>
              <a:latin typeface="Economica"/>
              <a:ea typeface="Economica"/>
              <a:cs typeface="Economica"/>
              <a:sym typeface="Economica"/>
            </a:endParaRPr>
          </a:p>
        </p:txBody>
      </p:sp>
      <p:sp>
        <p:nvSpPr>
          <p:cNvPr id="229" name="Google Shape;229;p30"/>
          <p:cNvSpPr txBox="1"/>
          <p:nvPr/>
        </p:nvSpPr>
        <p:spPr>
          <a:xfrm>
            <a:off x="373950" y="1237325"/>
            <a:ext cx="8685600" cy="3942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Computer vision, often abbreviated as CV is a field of artificial intelligence that trains computers to interpret and understand the visual world.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Breaking it down into its constituent words,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Computer Vision = giving vision to the computers.</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Using digital images from cameras and videos and deep learning models, machines can accurately identify and classify objects — and then react to what they “see.”</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Computer Vision is just one of the many applications of Deep Learning.</a:t>
            </a:r>
            <a:endParaRPr sz="1900">
              <a:solidFill>
                <a:schemeClr val="dk1"/>
              </a:solidFill>
              <a:latin typeface="Open Sans"/>
              <a:ea typeface="Open Sans"/>
              <a:cs typeface="Open Sans"/>
              <a:sym typeface="Open Sans"/>
            </a:endParaRPr>
          </a:p>
        </p:txBody>
      </p:sp>
      <p:grpSp>
        <p:nvGrpSpPr>
          <p:cNvPr id="230" name="Google Shape;230;p30"/>
          <p:cNvGrpSpPr/>
          <p:nvPr/>
        </p:nvGrpSpPr>
        <p:grpSpPr>
          <a:xfrm>
            <a:off x="0" y="5976100"/>
            <a:ext cx="9144000" cy="919800"/>
            <a:chOff x="0" y="5976100"/>
            <a:chExt cx="9144000" cy="919800"/>
          </a:xfrm>
        </p:grpSpPr>
        <p:sp>
          <p:nvSpPr>
            <p:cNvPr id="231" name="Google Shape;231;p3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2" name="Google Shape;232;p3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8" name="Google Shape;238;p3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39" name="Google Shape;239;p31"/>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What is Computer Vision?</a:t>
            </a:r>
            <a:endParaRPr sz="3900">
              <a:solidFill>
                <a:srgbClr val="434343"/>
              </a:solidFill>
              <a:latin typeface="Economica"/>
              <a:ea typeface="Economica"/>
              <a:cs typeface="Economica"/>
              <a:sym typeface="Economica"/>
            </a:endParaRPr>
          </a:p>
        </p:txBody>
      </p:sp>
      <p:sp>
        <p:nvSpPr>
          <p:cNvPr id="240" name="Google Shape;240;p31"/>
          <p:cNvSpPr txBox="1"/>
          <p:nvPr/>
        </p:nvSpPr>
        <p:spPr>
          <a:xfrm>
            <a:off x="373950" y="1237325"/>
            <a:ext cx="8685600" cy="3942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200">
                <a:solidFill>
                  <a:schemeClr val="dk1"/>
                </a:solidFill>
                <a:latin typeface="Open Sans"/>
                <a:ea typeface="Open Sans"/>
                <a:cs typeface="Open Sans"/>
                <a:sym typeface="Open Sans"/>
              </a:rPr>
              <a:t>The goal of computer vision is to understand the content of digital images. Typically, this involves </a:t>
            </a:r>
            <a:r>
              <a:rPr lang="en" sz="2200">
                <a:solidFill>
                  <a:schemeClr val="dk1"/>
                </a:solidFill>
                <a:highlight>
                  <a:srgbClr val="CFE2F3"/>
                </a:highlight>
                <a:latin typeface="Open Sans"/>
                <a:ea typeface="Open Sans"/>
                <a:cs typeface="Open Sans"/>
                <a:sym typeface="Open Sans"/>
              </a:rPr>
              <a:t>developing methods that attempt to reproduce the capability of human vision.</a:t>
            </a:r>
            <a:endParaRPr sz="2200">
              <a:solidFill>
                <a:schemeClr val="dk1"/>
              </a:solidFill>
              <a:highlight>
                <a:srgbClr val="CFE2F3"/>
              </a:highlight>
              <a:latin typeface="Open Sans"/>
              <a:ea typeface="Open Sans"/>
              <a:cs typeface="Open Sans"/>
              <a:sym typeface="Open Sans"/>
            </a:endParaRPr>
          </a:p>
        </p:txBody>
      </p:sp>
      <p:grpSp>
        <p:nvGrpSpPr>
          <p:cNvPr id="241" name="Google Shape;241;p31"/>
          <p:cNvGrpSpPr/>
          <p:nvPr/>
        </p:nvGrpSpPr>
        <p:grpSpPr>
          <a:xfrm>
            <a:off x="0" y="5976100"/>
            <a:ext cx="9144000" cy="919800"/>
            <a:chOff x="0" y="5976100"/>
            <a:chExt cx="9144000" cy="919800"/>
          </a:xfrm>
        </p:grpSpPr>
        <p:sp>
          <p:nvSpPr>
            <p:cNvPr id="242" name="Google Shape;242;p3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3" name="Google Shape;243;p3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1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66" name="Google Shape;66;p14"/>
          <p:cNvGrpSpPr/>
          <p:nvPr/>
        </p:nvGrpSpPr>
        <p:grpSpPr>
          <a:xfrm>
            <a:off x="0" y="5976100"/>
            <a:ext cx="9144000" cy="919800"/>
            <a:chOff x="0" y="5976100"/>
            <a:chExt cx="9144000" cy="919800"/>
          </a:xfrm>
        </p:grpSpPr>
        <p:sp>
          <p:nvSpPr>
            <p:cNvPr id="67" name="Google Shape;67;p1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69" name="Google Shape;69;p1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Learning Objectives</a:t>
            </a:r>
            <a:endParaRPr sz="4800">
              <a:solidFill>
                <a:srgbClr val="434343"/>
              </a:solidFill>
              <a:latin typeface="Economica"/>
              <a:ea typeface="Economica"/>
              <a:cs typeface="Economica"/>
              <a:sym typeface="Economica"/>
            </a:endParaRPr>
          </a:p>
        </p:txBody>
      </p:sp>
      <p:sp>
        <p:nvSpPr>
          <p:cNvPr id="70" name="Google Shape;70;p14"/>
          <p:cNvSpPr/>
          <p:nvPr/>
        </p:nvSpPr>
        <p:spPr>
          <a:xfrm>
            <a:off x="1083725" y="148907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How do Computers see images?</a:t>
            </a:r>
            <a:endParaRPr b="1" sz="1800">
              <a:latin typeface="Roboto"/>
              <a:ea typeface="Roboto"/>
              <a:cs typeface="Roboto"/>
              <a:sym typeface="Roboto"/>
            </a:endParaRPr>
          </a:p>
        </p:txBody>
      </p:sp>
      <p:sp>
        <p:nvSpPr>
          <p:cNvPr id="71" name="Google Shape;71;p14"/>
          <p:cNvSpPr/>
          <p:nvPr/>
        </p:nvSpPr>
        <p:spPr>
          <a:xfrm>
            <a:off x="5301325" y="148907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Computer Vision</a:t>
            </a:r>
            <a:endParaRPr b="1" sz="1800">
              <a:latin typeface="Roboto"/>
              <a:ea typeface="Roboto"/>
              <a:cs typeface="Roboto"/>
              <a:sym typeface="Roboto"/>
            </a:endParaRPr>
          </a:p>
        </p:txBody>
      </p:sp>
      <p:sp>
        <p:nvSpPr>
          <p:cNvPr id="72" name="Google Shape;72;p14"/>
          <p:cNvSpPr/>
          <p:nvPr/>
        </p:nvSpPr>
        <p:spPr>
          <a:xfrm>
            <a:off x="3365450" y="399097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OpenCV</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9" name="Google Shape;249;p3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50" name="Google Shape;250;p32"/>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How ML and DL </a:t>
            </a:r>
            <a:r>
              <a:rPr lang="en" sz="3900">
                <a:solidFill>
                  <a:srgbClr val="434343"/>
                </a:solidFill>
                <a:latin typeface="Economica"/>
                <a:ea typeface="Economica"/>
                <a:cs typeface="Economica"/>
                <a:sym typeface="Economica"/>
              </a:rPr>
              <a:t>revolutionised</a:t>
            </a:r>
            <a:r>
              <a:rPr lang="en" sz="3900">
                <a:solidFill>
                  <a:srgbClr val="434343"/>
                </a:solidFill>
                <a:latin typeface="Economica"/>
                <a:ea typeface="Economica"/>
                <a:cs typeface="Economica"/>
                <a:sym typeface="Economica"/>
              </a:rPr>
              <a:t> Computer Vision</a:t>
            </a:r>
            <a:endParaRPr sz="3900">
              <a:solidFill>
                <a:srgbClr val="434343"/>
              </a:solidFill>
              <a:latin typeface="Economica"/>
              <a:ea typeface="Economica"/>
              <a:cs typeface="Economica"/>
              <a:sym typeface="Economica"/>
            </a:endParaRPr>
          </a:p>
        </p:txBody>
      </p:sp>
      <p:sp>
        <p:nvSpPr>
          <p:cNvPr id="251" name="Google Shape;251;p32"/>
          <p:cNvSpPr txBox="1"/>
          <p:nvPr/>
        </p:nvSpPr>
        <p:spPr>
          <a:xfrm>
            <a:off x="84450" y="975200"/>
            <a:ext cx="8975100" cy="447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dk1"/>
                </a:solidFill>
                <a:latin typeface="Open Sans"/>
                <a:ea typeface="Open Sans"/>
                <a:cs typeface="Open Sans"/>
                <a:sym typeface="Open Sans"/>
              </a:rPr>
              <a:t>Machine learning helped solve many problems that were historically challenging for classical software development tools and approaches. For instance, years ago, machine learning engineers were able to create a software that could predict breast cancer survival windows better than human experts. However building the features of the software required the efforts of dozens of engineers and breast cancer experts and took a lot of time develop.</a:t>
            </a:r>
            <a:endParaRPr sz="19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1900">
                <a:solidFill>
                  <a:schemeClr val="dk1"/>
                </a:solidFill>
                <a:latin typeface="Open Sans"/>
                <a:ea typeface="Open Sans"/>
                <a:cs typeface="Open Sans"/>
                <a:sym typeface="Open Sans"/>
              </a:rPr>
              <a:t>Deep learning provided a fundamentally different approach to doing machine learning. Deep learning relies on neural networks, a general-purpose function that can solve any problem representable through examples. When you provide a neural network with many labeled examples of a specific kind of data, it’ll be able to extract common patterns between those examples and transform it into a mathematical equation that will help classify future pieces of information.</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Clr>
                <a:schemeClr val="dk1"/>
              </a:buClr>
              <a:buSzPts val="1100"/>
              <a:buFont typeface="Arial"/>
              <a:buNone/>
            </a:pPr>
            <a:r>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p:txBody>
      </p:sp>
      <p:grpSp>
        <p:nvGrpSpPr>
          <p:cNvPr id="252" name="Google Shape;252;p32"/>
          <p:cNvGrpSpPr/>
          <p:nvPr/>
        </p:nvGrpSpPr>
        <p:grpSpPr>
          <a:xfrm>
            <a:off x="0" y="5976100"/>
            <a:ext cx="9144000" cy="919800"/>
            <a:chOff x="0" y="5976100"/>
            <a:chExt cx="9144000" cy="919800"/>
          </a:xfrm>
        </p:grpSpPr>
        <p:sp>
          <p:nvSpPr>
            <p:cNvPr id="253" name="Google Shape;253;p3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 name="Google Shape;254;p32"/>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33"/>
          <p:cNvPicPr preferRelativeResize="0"/>
          <p:nvPr/>
        </p:nvPicPr>
        <p:blipFill>
          <a:blip r:embed="rId3">
            <a:alphaModFix/>
          </a:blip>
          <a:stretch>
            <a:fillRect/>
          </a:stretch>
        </p:blipFill>
        <p:spPr>
          <a:xfrm>
            <a:off x="116075" y="1025225"/>
            <a:ext cx="8911850" cy="4946075"/>
          </a:xfrm>
          <a:prstGeom prst="rect">
            <a:avLst/>
          </a:prstGeom>
          <a:noFill/>
          <a:ln>
            <a:noFill/>
          </a:ln>
        </p:spPr>
      </p:pic>
      <p:sp>
        <p:nvSpPr>
          <p:cNvPr id="260" name="Google Shape;260;p33"/>
          <p:cNvSpPr txBox="1"/>
          <p:nvPr/>
        </p:nvSpPr>
        <p:spPr>
          <a:xfrm>
            <a:off x="6192975" y="6289975"/>
            <a:ext cx="2835000" cy="3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Image source: zbigatron</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6" name="Google Shape;266;p3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67" name="Google Shape;267;p34"/>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DL - The star of Computer Vision</a:t>
            </a:r>
            <a:endParaRPr sz="3900">
              <a:solidFill>
                <a:srgbClr val="434343"/>
              </a:solidFill>
              <a:latin typeface="Economica"/>
              <a:ea typeface="Economica"/>
              <a:cs typeface="Economica"/>
              <a:sym typeface="Economica"/>
            </a:endParaRPr>
          </a:p>
        </p:txBody>
      </p:sp>
      <p:sp>
        <p:nvSpPr>
          <p:cNvPr id="268" name="Google Shape;268;p34"/>
          <p:cNvSpPr txBox="1"/>
          <p:nvPr/>
        </p:nvSpPr>
        <p:spPr>
          <a:xfrm>
            <a:off x="373950" y="1076950"/>
            <a:ext cx="8685600" cy="4419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800">
                <a:solidFill>
                  <a:schemeClr val="dk1"/>
                </a:solidFill>
                <a:latin typeface="Open Sans"/>
                <a:ea typeface="Open Sans"/>
                <a:cs typeface="Open Sans"/>
                <a:sym typeface="Open Sans"/>
              </a:rPr>
              <a:t>Deep learning is a very effective method to do computer vision. In most cases, creating a good deep learning algorithm comes down to gathering a large amount of labeled training data and tuning the parameters such as the type and number of layers of neural networks and training epochs. Compared to previous types of machine learning, deep learning is both easier and faster to develop and deploy.</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Clr>
                <a:schemeClr val="dk1"/>
              </a:buClr>
              <a:buSzPts val="1100"/>
              <a:buFont typeface="Arial"/>
              <a:buNone/>
            </a:pPr>
            <a:r>
              <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Clr>
                <a:schemeClr val="dk1"/>
              </a:buClr>
              <a:buSzPts val="1100"/>
              <a:buFont typeface="Arial"/>
              <a:buNone/>
            </a:pPr>
            <a:r>
              <a:rPr lang="en" sz="1800">
                <a:solidFill>
                  <a:schemeClr val="dk1"/>
                </a:solidFill>
                <a:latin typeface="Open Sans"/>
                <a:ea typeface="Open Sans"/>
                <a:cs typeface="Open Sans"/>
                <a:sym typeface="Open Sans"/>
              </a:rPr>
              <a:t>Most of current computer vision applications such as cancer detection, self-driving cars and facial recognition make use of deep learning. Deep learning and deep neural networks have moved from the conceptual realm into practical applications thanks to availability and advances in hardware and cloud computing resources.</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p:txBody>
      </p:sp>
      <p:grpSp>
        <p:nvGrpSpPr>
          <p:cNvPr id="269" name="Google Shape;269;p34"/>
          <p:cNvGrpSpPr/>
          <p:nvPr/>
        </p:nvGrpSpPr>
        <p:grpSpPr>
          <a:xfrm>
            <a:off x="0" y="5976100"/>
            <a:ext cx="9144000" cy="919800"/>
            <a:chOff x="0" y="5976100"/>
            <a:chExt cx="9144000" cy="919800"/>
          </a:xfrm>
        </p:grpSpPr>
        <p:sp>
          <p:nvSpPr>
            <p:cNvPr id="270" name="Google Shape;270;p3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1" name="Google Shape;271;p34"/>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7" name="Google Shape;277;p3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278" name="Google Shape;278;p35"/>
          <p:cNvGrpSpPr/>
          <p:nvPr/>
        </p:nvGrpSpPr>
        <p:grpSpPr>
          <a:xfrm>
            <a:off x="0" y="5976100"/>
            <a:ext cx="9144000" cy="919800"/>
            <a:chOff x="0" y="5976100"/>
            <a:chExt cx="9144000" cy="919800"/>
          </a:xfrm>
        </p:grpSpPr>
        <p:sp>
          <p:nvSpPr>
            <p:cNvPr id="279" name="Google Shape;279;p3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0" name="Google Shape;280;p35"/>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281" name="Google Shape;281;p35"/>
          <p:cNvSpPr txBox="1"/>
          <p:nvPr/>
        </p:nvSpPr>
        <p:spPr>
          <a:xfrm>
            <a:off x="308550" y="30264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Applications Of Computer Vision</a:t>
            </a:r>
            <a:endParaRPr sz="4600">
              <a:solidFill>
                <a:srgbClr val="434343"/>
              </a:solidFill>
              <a:latin typeface="Economica"/>
              <a:ea typeface="Economica"/>
              <a:cs typeface="Economica"/>
              <a:sym typeface="Economic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7" name="Google Shape;287;p3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88" name="Google Shape;288;p36"/>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In Self-Driving(Autonomous) Cars</a:t>
            </a:r>
            <a:endParaRPr sz="3900">
              <a:solidFill>
                <a:srgbClr val="434343"/>
              </a:solidFill>
              <a:latin typeface="Economica"/>
              <a:ea typeface="Economica"/>
              <a:cs typeface="Economica"/>
              <a:sym typeface="Economica"/>
            </a:endParaRPr>
          </a:p>
        </p:txBody>
      </p:sp>
      <p:sp>
        <p:nvSpPr>
          <p:cNvPr id="289" name="Google Shape;289;p36"/>
          <p:cNvSpPr txBox="1"/>
          <p:nvPr/>
        </p:nvSpPr>
        <p:spPr>
          <a:xfrm>
            <a:off x="373950" y="1076950"/>
            <a:ext cx="8373900" cy="441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Computer vision enables self-driving cars to </a:t>
            </a:r>
            <a:r>
              <a:rPr b="1" lang="en" sz="1700">
                <a:solidFill>
                  <a:schemeClr val="dk1"/>
                </a:solidFill>
                <a:latin typeface="Open Sans"/>
                <a:ea typeface="Open Sans"/>
                <a:cs typeface="Open Sans"/>
                <a:sym typeface="Open Sans"/>
              </a:rPr>
              <a:t>make sense of their surroundings. </a:t>
            </a:r>
            <a:r>
              <a:rPr lang="en" sz="1700">
                <a:solidFill>
                  <a:schemeClr val="dk1"/>
                </a:solidFill>
                <a:latin typeface="Open Sans"/>
                <a:ea typeface="Open Sans"/>
                <a:cs typeface="Open Sans"/>
                <a:sym typeface="Open Sans"/>
              </a:rPr>
              <a:t>Cameras capture video from different angles around the car and feed it to computer vision software, which then processes the images in real-time to find the extremities of roads, read traffic signs, detect other cars, objects and pedestrians. The self-driving car can then steer its way on streets and highways, avoid hitting obstacles, and (hopefully) safely drive its passengers to their destination.</a:t>
            </a:r>
            <a:endParaRPr sz="1700">
              <a:solidFill>
                <a:schemeClr val="dk1"/>
              </a:solidFill>
              <a:latin typeface="Open Sans"/>
              <a:ea typeface="Open Sans"/>
              <a:cs typeface="Open Sans"/>
              <a:sym typeface="Open Sans"/>
            </a:endParaRPr>
          </a:p>
        </p:txBody>
      </p:sp>
      <p:grpSp>
        <p:nvGrpSpPr>
          <p:cNvPr id="290" name="Google Shape;290;p36"/>
          <p:cNvGrpSpPr/>
          <p:nvPr/>
        </p:nvGrpSpPr>
        <p:grpSpPr>
          <a:xfrm>
            <a:off x="0" y="5976100"/>
            <a:ext cx="9144000" cy="919800"/>
            <a:chOff x="0" y="5976100"/>
            <a:chExt cx="9144000" cy="919800"/>
          </a:xfrm>
        </p:grpSpPr>
        <p:sp>
          <p:nvSpPr>
            <p:cNvPr id="291" name="Google Shape;291;p3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2" name="Google Shape;292;p36"/>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93" name="Google Shape;293;p36"/>
          <p:cNvPicPr preferRelativeResize="0"/>
          <p:nvPr/>
        </p:nvPicPr>
        <p:blipFill>
          <a:blip r:embed="rId4">
            <a:alphaModFix/>
          </a:blip>
          <a:stretch>
            <a:fillRect/>
          </a:stretch>
        </p:blipFill>
        <p:spPr>
          <a:xfrm>
            <a:off x="1965325" y="3051023"/>
            <a:ext cx="4892675" cy="2711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99" name="Google Shape;299;p3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00" name="Google Shape;300;p37"/>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In Facial Recognition</a:t>
            </a:r>
            <a:endParaRPr sz="3900">
              <a:solidFill>
                <a:srgbClr val="434343"/>
              </a:solidFill>
              <a:latin typeface="Economica"/>
              <a:ea typeface="Economica"/>
              <a:cs typeface="Economica"/>
              <a:sym typeface="Economica"/>
            </a:endParaRPr>
          </a:p>
        </p:txBody>
      </p:sp>
      <p:sp>
        <p:nvSpPr>
          <p:cNvPr id="301" name="Google Shape;301;p37"/>
          <p:cNvSpPr txBox="1"/>
          <p:nvPr/>
        </p:nvSpPr>
        <p:spPr>
          <a:xfrm>
            <a:off x="373950" y="1076950"/>
            <a:ext cx="8373900" cy="441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Computer vision also plays an important role in facial recognition applications, the technology that enables computers to match images of people’s faces to their identities. Computer vision algorithms detect facial features in images and compare them with databases of face profiles. Consumer devices use facial recognition to authenticate the identities of their owners. Social media apps use facial recognition to detect and tag users. Law enforcement agencies also rely on facial recognition technology to identify criminals in video feeds.</a:t>
            </a:r>
            <a:endParaRPr sz="1700">
              <a:solidFill>
                <a:schemeClr val="dk1"/>
              </a:solidFill>
              <a:latin typeface="Open Sans"/>
              <a:ea typeface="Open Sans"/>
              <a:cs typeface="Open Sans"/>
              <a:sym typeface="Open Sans"/>
            </a:endParaRPr>
          </a:p>
        </p:txBody>
      </p:sp>
      <p:grpSp>
        <p:nvGrpSpPr>
          <p:cNvPr id="302" name="Google Shape;302;p37"/>
          <p:cNvGrpSpPr/>
          <p:nvPr/>
        </p:nvGrpSpPr>
        <p:grpSpPr>
          <a:xfrm>
            <a:off x="0" y="5976100"/>
            <a:ext cx="9144000" cy="919800"/>
            <a:chOff x="0" y="5976100"/>
            <a:chExt cx="9144000" cy="919800"/>
          </a:xfrm>
        </p:grpSpPr>
        <p:sp>
          <p:nvSpPr>
            <p:cNvPr id="303" name="Google Shape;303;p3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4" name="Google Shape;304;p37"/>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305" name="Google Shape;305;p37"/>
          <p:cNvPicPr preferRelativeResize="0"/>
          <p:nvPr/>
        </p:nvPicPr>
        <p:blipFill>
          <a:blip r:embed="rId4">
            <a:alphaModFix/>
          </a:blip>
          <a:stretch>
            <a:fillRect/>
          </a:stretch>
        </p:blipFill>
        <p:spPr>
          <a:xfrm>
            <a:off x="2430738" y="3271525"/>
            <a:ext cx="4357824" cy="2704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1" name="Google Shape;311;p3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12" name="Google Shape;312;p38"/>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In Healthcare</a:t>
            </a:r>
            <a:endParaRPr sz="3900">
              <a:solidFill>
                <a:srgbClr val="434343"/>
              </a:solidFill>
              <a:latin typeface="Economica"/>
              <a:ea typeface="Economica"/>
              <a:cs typeface="Economica"/>
              <a:sym typeface="Economica"/>
            </a:endParaRPr>
          </a:p>
        </p:txBody>
      </p:sp>
      <p:sp>
        <p:nvSpPr>
          <p:cNvPr id="313" name="Google Shape;313;p38"/>
          <p:cNvSpPr txBox="1"/>
          <p:nvPr/>
        </p:nvSpPr>
        <p:spPr>
          <a:xfrm>
            <a:off x="373950" y="1076950"/>
            <a:ext cx="8373900" cy="441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Computer vision has also been an important part of advances in health-tech. Computer vision algorithms can help automate tasks such as detecting cancerous moles in skin images or finding symptoms in x-ray and MRI scans.</a:t>
            </a:r>
            <a:endParaRPr sz="1700">
              <a:solidFill>
                <a:schemeClr val="dk1"/>
              </a:solidFill>
              <a:latin typeface="Open Sans"/>
              <a:ea typeface="Open Sans"/>
              <a:cs typeface="Open Sans"/>
              <a:sym typeface="Open Sans"/>
            </a:endParaRPr>
          </a:p>
        </p:txBody>
      </p:sp>
      <p:grpSp>
        <p:nvGrpSpPr>
          <p:cNvPr id="314" name="Google Shape;314;p38"/>
          <p:cNvGrpSpPr/>
          <p:nvPr/>
        </p:nvGrpSpPr>
        <p:grpSpPr>
          <a:xfrm>
            <a:off x="0" y="5976100"/>
            <a:ext cx="9144000" cy="919800"/>
            <a:chOff x="0" y="5976100"/>
            <a:chExt cx="9144000" cy="919800"/>
          </a:xfrm>
        </p:grpSpPr>
        <p:sp>
          <p:nvSpPr>
            <p:cNvPr id="315" name="Google Shape;315;p3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6" name="Google Shape;316;p38"/>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317" name="Google Shape;317;p38"/>
          <p:cNvPicPr preferRelativeResize="0"/>
          <p:nvPr/>
        </p:nvPicPr>
        <p:blipFill>
          <a:blip r:embed="rId4">
            <a:alphaModFix/>
          </a:blip>
          <a:stretch>
            <a:fillRect/>
          </a:stretch>
        </p:blipFill>
        <p:spPr>
          <a:xfrm>
            <a:off x="2411000" y="2113275"/>
            <a:ext cx="4322000" cy="38120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23" name="Google Shape;323;p3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324" name="Google Shape;324;p39"/>
          <p:cNvGrpSpPr/>
          <p:nvPr/>
        </p:nvGrpSpPr>
        <p:grpSpPr>
          <a:xfrm>
            <a:off x="0" y="5976100"/>
            <a:ext cx="9144000" cy="919800"/>
            <a:chOff x="0" y="5976100"/>
            <a:chExt cx="9144000" cy="919800"/>
          </a:xfrm>
        </p:grpSpPr>
        <p:sp>
          <p:nvSpPr>
            <p:cNvPr id="325" name="Google Shape;325;p3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6" name="Google Shape;326;p39"/>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327" name="Google Shape;327;p39"/>
          <p:cNvSpPr txBox="1"/>
          <p:nvPr/>
        </p:nvSpPr>
        <p:spPr>
          <a:xfrm>
            <a:off x="308550" y="30264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Computer Vision Tasks</a:t>
            </a:r>
            <a:endParaRPr sz="4600">
              <a:solidFill>
                <a:srgbClr val="434343"/>
              </a:solidFill>
              <a:latin typeface="Economica"/>
              <a:ea typeface="Economica"/>
              <a:cs typeface="Economica"/>
              <a:sym typeface="Economic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3" name="Google Shape;333;p4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34" name="Google Shape;334;p40"/>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Tasks</a:t>
            </a:r>
            <a:endParaRPr sz="3900">
              <a:solidFill>
                <a:srgbClr val="434343"/>
              </a:solidFill>
              <a:latin typeface="Economica"/>
              <a:ea typeface="Economica"/>
              <a:cs typeface="Economica"/>
              <a:sym typeface="Economica"/>
            </a:endParaRPr>
          </a:p>
        </p:txBody>
      </p:sp>
      <p:sp>
        <p:nvSpPr>
          <p:cNvPr id="335" name="Google Shape;335;p40"/>
          <p:cNvSpPr txBox="1"/>
          <p:nvPr/>
        </p:nvSpPr>
        <p:spPr>
          <a:xfrm>
            <a:off x="193050" y="975200"/>
            <a:ext cx="8783100" cy="452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700">
                <a:solidFill>
                  <a:schemeClr val="dk1"/>
                </a:solidFill>
                <a:latin typeface="Open Sans"/>
                <a:ea typeface="Open Sans"/>
                <a:cs typeface="Open Sans"/>
                <a:sym typeface="Open Sans"/>
              </a:rPr>
              <a:t>Many popular computer vision applications involve trying to recognize things in photographs; for example:</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Classification:</a:t>
            </a:r>
            <a:r>
              <a:rPr lang="en" sz="1700">
                <a:solidFill>
                  <a:schemeClr val="dk1"/>
                </a:solidFill>
                <a:latin typeface="Open Sans"/>
                <a:ea typeface="Open Sans"/>
                <a:cs typeface="Open Sans"/>
                <a:sym typeface="Open Sans"/>
              </a:rPr>
              <a:t> What broad category of object is in this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Identification: </a:t>
            </a:r>
            <a:r>
              <a:rPr lang="en" sz="1700">
                <a:solidFill>
                  <a:schemeClr val="dk1"/>
                </a:solidFill>
                <a:latin typeface="Open Sans"/>
                <a:ea typeface="Open Sans"/>
                <a:cs typeface="Open Sans"/>
                <a:sym typeface="Open Sans"/>
              </a:rPr>
              <a:t>Which type of a given object is in this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Verification:</a:t>
            </a:r>
            <a:r>
              <a:rPr lang="en" sz="1700">
                <a:solidFill>
                  <a:schemeClr val="dk1"/>
                </a:solidFill>
                <a:latin typeface="Open Sans"/>
                <a:ea typeface="Open Sans"/>
                <a:cs typeface="Open Sans"/>
                <a:sym typeface="Open Sans"/>
              </a:rPr>
              <a:t> Is the object in the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Detection:</a:t>
            </a:r>
            <a:r>
              <a:rPr lang="en" sz="1700">
                <a:solidFill>
                  <a:schemeClr val="dk1"/>
                </a:solidFill>
                <a:latin typeface="Open Sans"/>
                <a:ea typeface="Open Sans"/>
                <a:cs typeface="Open Sans"/>
                <a:sym typeface="Open Sans"/>
              </a:rPr>
              <a:t> Where are the objects in the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Landmark Detection:</a:t>
            </a:r>
            <a:r>
              <a:rPr lang="en" sz="1700">
                <a:solidFill>
                  <a:schemeClr val="dk1"/>
                </a:solidFill>
                <a:latin typeface="Open Sans"/>
                <a:ea typeface="Open Sans"/>
                <a:cs typeface="Open Sans"/>
                <a:sym typeface="Open Sans"/>
              </a:rPr>
              <a:t> What are the key points for the object in the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Segmentation:</a:t>
            </a:r>
            <a:r>
              <a:rPr lang="en" sz="1700">
                <a:solidFill>
                  <a:schemeClr val="dk1"/>
                </a:solidFill>
                <a:latin typeface="Open Sans"/>
                <a:ea typeface="Open Sans"/>
                <a:cs typeface="Open Sans"/>
                <a:sym typeface="Open Sans"/>
              </a:rPr>
              <a:t> What pixels belong to the object in the image?</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Recognition:</a:t>
            </a:r>
            <a:r>
              <a:rPr lang="en" sz="1700">
                <a:solidFill>
                  <a:schemeClr val="dk1"/>
                </a:solidFill>
                <a:latin typeface="Open Sans"/>
                <a:ea typeface="Open Sans"/>
                <a:cs typeface="Open Sans"/>
                <a:sym typeface="Open Sans"/>
              </a:rPr>
              <a:t> What objects are in this photograph and where are they?</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700">
              <a:solidFill>
                <a:schemeClr val="dk1"/>
              </a:solidFill>
              <a:latin typeface="Open Sans"/>
              <a:ea typeface="Open Sans"/>
              <a:cs typeface="Open Sans"/>
              <a:sym typeface="Open Sans"/>
            </a:endParaRPr>
          </a:p>
        </p:txBody>
      </p:sp>
      <p:pic>
        <p:nvPicPr>
          <p:cNvPr id="336" name="Google Shape;336;p40"/>
          <p:cNvPicPr preferRelativeResize="0"/>
          <p:nvPr/>
        </p:nvPicPr>
        <p:blipFill rotWithShape="1">
          <a:blip r:embed="rId3">
            <a:alphaModFix/>
          </a:blip>
          <a:srcRect b="0" l="0" r="0" t="16163"/>
          <a:stretch/>
        </p:blipFill>
        <p:spPr>
          <a:xfrm>
            <a:off x="1420963" y="4158500"/>
            <a:ext cx="6302074" cy="26080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42" name="Google Shape;342;p4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43" name="Google Shape;343;p41"/>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Tasks</a:t>
            </a:r>
            <a:endParaRPr sz="3900">
              <a:solidFill>
                <a:srgbClr val="434343"/>
              </a:solidFill>
              <a:latin typeface="Economica"/>
              <a:ea typeface="Economica"/>
              <a:cs typeface="Economica"/>
              <a:sym typeface="Economica"/>
            </a:endParaRPr>
          </a:p>
        </p:txBody>
      </p:sp>
      <p:sp>
        <p:nvSpPr>
          <p:cNvPr id="344" name="Google Shape;344;p41"/>
          <p:cNvSpPr txBox="1"/>
          <p:nvPr/>
        </p:nvSpPr>
        <p:spPr>
          <a:xfrm>
            <a:off x="373950" y="1076950"/>
            <a:ext cx="8373900" cy="479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Outside of just recognition, other methods of analysis include:</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Video motion analysis</a:t>
            </a:r>
            <a:r>
              <a:rPr lang="en" sz="1700">
                <a:solidFill>
                  <a:schemeClr val="dk1"/>
                </a:solidFill>
                <a:latin typeface="Open Sans"/>
                <a:ea typeface="Open Sans"/>
                <a:cs typeface="Open Sans"/>
                <a:sym typeface="Open Sans"/>
              </a:rPr>
              <a:t> uses computer vision to estimate the velocity of objects in a video, or the camera itself.</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lang="en" sz="1700">
                <a:solidFill>
                  <a:schemeClr val="dk1"/>
                </a:solidFill>
                <a:latin typeface="Open Sans"/>
                <a:ea typeface="Open Sans"/>
                <a:cs typeface="Open Sans"/>
                <a:sym typeface="Open Sans"/>
              </a:rPr>
              <a:t>In </a:t>
            </a:r>
            <a:r>
              <a:rPr b="1" lang="en" sz="1700">
                <a:solidFill>
                  <a:schemeClr val="dk1"/>
                </a:solidFill>
                <a:latin typeface="Open Sans"/>
                <a:ea typeface="Open Sans"/>
                <a:cs typeface="Open Sans"/>
                <a:sym typeface="Open Sans"/>
              </a:rPr>
              <a:t>image segmentation</a:t>
            </a:r>
            <a:r>
              <a:rPr lang="en" sz="1700">
                <a:solidFill>
                  <a:schemeClr val="dk1"/>
                </a:solidFill>
                <a:latin typeface="Open Sans"/>
                <a:ea typeface="Open Sans"/>
                <a:cs typeface="Open Sans"/>
                <a:sym typeface="Open Sans"/>
              </a:rPr>
              <a:t>, algorithms partition images into multiple sets of views.</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Scene reconstruction</a:t>
            </a:r>
            <a:r>
              <a:rPr lang="en" sz="1700">
                <a:solidFill>
                  <a:schemeClr val="dk1"/>
                </a:solidFill>
                <a:latin typeface="Open Sans"/>
                <a:ea typeface="Open Sans"/>
                <a:cs typeface="Open Sans"/>
                <a:sym typeface="Open Sans"/>
              </a:rPr>
              <a:t> creates a 3D model of a scene inputted through images or video.</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lang="en" sz="1700">
                <a:solidFill>
                  <a:schemeClr val="dk1"/>
                </a:solidFill>
                <a:latin typeface="Open Sans"/>
                <a:ea typeface="Open Sans"/>
                <a:cs typeface="Open Sans"/>
                <a:sym typeface="Open Sans"/>
              </a:rPr>
              <a:t>In </a:t>
            </a:r>
            <a:r>
              <a:rPr b="1" lang="en" sz="1700">
                <a:solidFill>
                  <a:schemeClr val="dk1"/>
                </a:solidFill>
                <a:latin typeface="Open Sans"/>
                <a:ea typeface="Open Sans"/>
                <a:cs typeface="Open Sans"/>
                <a:sym typeface="Open Sans"/>
              </a:rPr>
              <a:t>image restoration</a:t>
            </a:r>
            <a:r>
              <a:rPr lang="en" sz="1700">
                <a:solidFill>
                  <a:schemeClr val="dk1"/>
                </a:solidFill>
                <a:latin typeface="Open Sans"/>
                <a:ea typeface="Open Sans"/>
                <a:cs typeface="Open Sans"/>
                <a:sym typeface="Open Sans"/>
              </a:rPr>
              <a:t>, noise such as blurring is removed from photos using Machine Learning based filters.</a:t>
            </a:r>
            <a:endParaRPr sz="17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Any other application that involves understanding pixels through software can safely be labeled as computer vision.</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en" sz="1700">
                <a:solidFill>
                  <a:schemeClr val="dk1"/>
                </a:solidFill>
                <a:highlight>
                  <a:srgbClr val="CFE2F3"/>
                </a:highlight>
                <a:latin typeface="Open Sans"/>
                <a:ea typeface="Open Sans"/>
                <a:cs typeface="Open Sans"/>
                <a:sym typeface="Open Sans"/>
              </a:rPr>
              <a:t>Stating these tasks tackled by Computer Vision is not to overwhelm you but to introduce you to the immense capabilities Computer Vision holds.</a:t>
            </a:r>
            <a:r>
              <a:rPr lang="en" sz="1700">
                <a:solidFill>
                  <a:schemeClr val="dk1"/>
                </a:solidFill>
                <a:latin typeface="Open Sans"/>
                <a:ea typeface="Open Sans"/>
                <a:cs typeface="Open Sans"/>
                <a:sym typeface="Open Sans"/>
              </a:rPr>
              <a:t> </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700">
              <a:solidFill>
                <a:schemeClr val="dk1"/>
              </a:solidFill>
              <a:latin typeface="Open Sans"/>
              <a:ea typeface="Open Sans"/>
              <a:cs typeface="Open Sans"/>
              <a:sym typeface="Open Sans"/>
            </a:endParaRPr>
          </a:p>
        </p:txBody>
      </p:sp>
      <p:grpSp>
        <p:nvGrpSpPr>
          <p:cNvPr id="345" name="Google Shape;345;p41"/>
          <p:cNvGrpSpPr/>
          <p:nvPr/>
        </p:nvGrpSpPr>
        <p:grpSpPr>
          <a:xfrm>
            <a:off x="0" y="5976100"/>
            <a:ext cx="9144000" cy="919800"/>
            <a:chOff x="0" y="5976100"/>
            <a:chExt cx="9144000" cy="919800"/>
          </a:xfrm>
        </p:grpSpPr>
        <p:sp>
          <p:nvSpPr>
            <p:cNvPr id="346" name="Google Shape;346;p4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7" name="Google Shape;347;p4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8" name="Google Shape;78;p1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79" name="Google Shape;79;p15"/>
          <p:cNvSpPr txBox="1"/>
          <p:nvPr/>
        </p:nvSpPr>
        <p:spPr>
          <a:xfrm>
            <a:off x="128425" y="925325"/>
            <a:ext cx="4768800" cy="459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When we see this image, we can say, without even thinking, that this is an image of an adorable dog. Even an 8-year-old kid would not have any problem identifying the dog in the image.</a:t>
            </a:r>
            <a:endParaRPr sz="2000">
              <a:latin typeface="Open Sans"/>
              <a:ea typeface="Open Sans"/>
              <a:cs typeface="Open Sans"/>
              <a:sym typeface="Open Sans"/>
            </a:endParaRPr>
          </a:p>
        </p:txBody>
      </p:sp>
      <p:grpSp>
        <p:nvGrpSpPr>
          <p:cNvPr id="80" name="Google Shape;80;p15"/>
          <p:cNvGrpSpPr/>
          <p:nvPr/>
        </p:nvGrpSpPr>
        <p:grpSpPr>
          <a:xfrm>
            <a:off x="0" y="5976100"/>
            <a:ext cx="9144000" cy="919800"/>
            <a:chOff x="0" y="5976100"/>
            <a:chExt cx="9144000" cy="919800"/>
          </a:xfrm>
        </p:grpSpPr>
        <p:sp>
          <p:nvSpPr>
            <p:cNvPr id="81" name="Google Shape;81;p1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2" name="Google Shape;82;p15"/>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83" name="Google Shape;83;p15"/>
          <p:cNvPicPr preferRelativeResize="0"/>
          <p:nvPr/>
        </p:nvPicPr>
        <p:blipFill>
          <a:blip r:embed="rId4">
            <a:alphaModFix/>
          </a:blip>
          <a:stretch>
            <a:fillRect/>
          </a:stretch>
        </p:blipFill>
        <p:spPr>
          <a:xfrm>
            <a:off x="5045497" y="1213900"/>
            <a:ext cx="4098500" cy="422656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351" name="Shape 351"/>
        <p:cNvGrpSpPr/>
        <p:nvPr/>
      </p:nvGrpSpPr>
      <p:grpSpPr>
        <a:xfrm>
          <a:off x="0" y="0"/>
          <a:ext cx="0" cy="0"/>
          <a:chOff x="0" y="0"/>
          <a:chExt cx="0" cy="0"/>
        </a:xfrm>
      </p:grpSpPr>
      <p:sp>
        <p:nvSpPr>
          <p:cNvPr id="352" name="Google Shape;352;p42"/>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Getting started with the basics of OpenCV and image processing</a:t>
            </a:r>
            <a:endParaRPr b="1" sz="3000">
              <a:solidFill>
                <a:schemeClr val="lt1"/>
              </a:solidFill>
              <a:latin typeface="Open Sans"/>
              <a:ea typeface="Open Sans"/>
              <a:cs typeface="Open Sans"/>
              <a:sym typeface="Open Sans"/>
            </a:endParaRPr>
          </a:p>
        </p:txBody>
      </p:sp>
      <p:sp>
        <p:nvSpPr>
          <p:cNvPr id="353" name="Google Shape;353;p4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9" name="Google Shape;359;p4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60" name="Google Shape;360;p43"/>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What is OpenCV?</a:t>
            </a:r>
            <a:endParaRPr sz="3900">
              <a:solidFill>
                <a:srgbClr val="434343"/>
              </a:solidFill>
              <a:latin typeface="Economica"/>
              <a:ea typeface="Economica"/>
              <a:cs typeface="Economica"/>
              <a:sym typeface="Economica"/>
            </a:endParaRPr>
          </a:p>
        </p:txBody>
      </p:sp>
      <p:sp>
        <p:nvSpPr>
          <p:cNvPr id="361" name="Google Shape;361;p43"/>
          <p:cNvSpPr txBox="1"/>
          <p:nvPr/>
        </p:nvSpPr>
        <p:spPr>
          <a:xfrm>
            <a:off x="373950" y="1237325"/>
            <a:ext cx="8685600" cy="3942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200">
                <a:solidFill>
                  <a:schemeClr val="dk1"/>
                </a:solidFill>
                <a:latin typeface="Open Sans"/>
                <a:ea typeface="Open Sans"/>
                <a:cs typeface="Open Sans"/>
                <a:sym typeface="Open Sans"/>
              </a:rPr>
              <a:t>OpenCV (Open Source Computer Vision) is a library with functions that mainly aim at real-time computer vision. OpenCV supports Deep Learning frameworks like Caffe, Tensorflow, Torch/PyTorch.</a:t>
            </a:r>
            <a:endParaRPr sz="2200">
              <a:solidFill>
                <a:schemeClr val="dk1"/>
              </a:solidFill>
              <a:highlight>
                <a:srgbClr val="CFE2F3"/>
              </a:highlight>
              <a:latin typeface="Open Sans"/>
              <a:ea typeface="Open Sans"/>
              <a:cs typeface="Open Sans"/>
              <a:sym typeface="Open Sans"/>
            </a:endParaRPr>
          </a:p>
        </p:txBody>
      </p:sp>
      <p:grpSp>
        <p:nvGrpSpPr>
          <p:cNvPr id="362" name="Google Shape;362;p43"/>
          <p:cNvGrpSpPr/>
          <p:nvPr/>
        </p:nvGrpSpPr>
        <p:grpSpPr>
          <a:xfrm>
            <a:off x="0" y="5976100"/>
            <a:ext cx="9144000" cy="919800"/>
            <a:chOff x="0" y="5976100"/>
            <a:chExt cx="9144000" cy="919800"/>
          </a:xfrm>
        </p:grpSpPr>
        <p:sp>
          <p:nvSpPr>
            <p:cNvPr id="363" name="Google Shape;363;p4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4" name="Google Shape;364;p43"/>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365" name="Google Shape;365;p43"/>
          <p:cNvPicPr preferRelativeResize="0"/>
          <p:nvPr/>
        </p:nvPicPr>
        <p:blipFill>
          <a:blip r:embed="rId4">
            <a:alphaModFix/>
          </a:blip>
          <a:stretch>
            <a:fillRect/>
          </a:stretch>
        </p:blipFill>
        <p:spPr>
          <a:xfrm>
            <a:off x="6084700" y="0"/>
            <a:ext cx="747046" cy="9198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1" name="Google Shape;371;p4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72" name="Google Shape;372;p44"/>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600">
                <a:solidFill>
                  <a:srgbClr val="434343"/>
                </a:solidFill>
                <a:latin typeface="Economica"/>
                <a:ea typeface="Economica"/>
                <a:cs typeface="Economica"/>
                <a:sym typeface="Economica"/>
              </a:rPr>
              <a:t>Role of OpenCV in a deep learning computer vision project</a:t>
            </a:r>
            <a:endParaRPr sz="3600">
              <a:solidFill>
                <a:srgbClr val="434343"/>
              </a:solidFill>
              <a:latin typeface="Economica"/>
              <a:ea typeface="Economica"/>
              <a:cs typeface="Economica"/>
              <a:sym typeface="Economica"/>
            </a:endParaRPr>
          </a:p>
        </p:txBody>
      </p:sp>
      <p:sp>
        <p:nvSpPr>
          <p:cNvPr id="373" name="Google Shape;373;p44"/>
          <p:cNvSpPr txBox="1"/>
          <p:nvPr/>
        </p:nvSpPr>
        <p:spPr>
          <a:xfrm>
            <a:off x="373950" y="1635750"/>
            <a:ext cx="8685600" cy="3543600"/>
          </a:xfrm>
          <a:prstGeom prst="rect">
            <a:avLst/>
          </a:prstGeom>
          <a:noFill/>
          <a:ln>
            <a:noFill/>
          </a:ln>
        </p:spPr>
        <p:txBody>
          <a:bodyPr anchorCtr="0" anchor="t" bIns="91425" lIns="91425" spcFirstLastPara="1" rIns="91425" wrap="square" tIns="91425">
            <a:noAutofit/>
          </a:bodyPr>
          <a:lstStyle/>
          <a:p>
            <a:pPr indent="-368300" lvl="0" marL="457200" rtl="0" algn="l">
              <a:lnSpc>
                <a:spcPct val="115000"/>
              </a:lnSpc>
              <a:spcBef>
                <a:spcPts val="0"/>
              </a:spcBef>
              <a:spcAft>
                <a:spcPts val="0"/>
              </a:spcAft>
              <a:buClr>
                <a:schemeClr val="dk1"/>
              </a:buClr>
              <a:buSzPts val="2200"/>
              <a:buFont typeface="Open Sans"/>
              <a:buChar char="●"/>
            </a:pPr>
            <a:r>
              <a:rPr b="1" lang="en" sz="2200">
                <a:solidFill>
                  <a:schemeClr val="dk1"/>
                </a:solidFill>
                <a:latin typeface="Open Sans"/>
                <a:ea typeface="Open Sans"/>
                <a:cs typeface="Open Sans"/>
                <a:sym typeface="Open Sans"/>
              </a:rPr>
              <a:t>OpenCV is not used</a:t>
            </a:r>
            <a:r>
              <a:rPr lang="en" sz="2200">
                <a:solidFill>
                  <a:schemeClr val="dk1"/>
                </a:solidFill>
                <a:latin typeface="Open Sans"/>
                <a:ea typeface="Open Sans"/>
                <a:cs typeface="Open Sans"/>
                <a:sym typeface="Open Sans"/>
              </a:rPr>
              <a:t> to train the neural networks—you should do that with a framework like TensorFlow or PyTorch, and then export the model to run in OpenCV.</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Clr>
                <a:schemeClr val="dk1"/>
              </a:buClr>
              <a:buSzPts val="1100"/>
              <a:buFont typeface="Arial"/>
              <a:buNone/>
            </a:pPr>
            <a:r>
              <a:t/>
            </a:r>
            <a:endParaRPr sz="2200">
              <a:solidFill>
                <a:schemeClr val="dk1"/>
              </a:solidFill>
              <a:latin typeface="Open Sans"/>
              <a:ea typeface="Open Sans"/>
              <a:cs typeface="Open Sans"/>
              <a:sym typeface="Open Sans"/>
            </a:endParaRPr>
          </a:p>
          <a:p>
            <a:pPr indent="-368300" lvl="0" marL="457200" rtl="0" algn="l">
              <a:lnSpc>
                <a:spcPct val="115000"/>
              </a:lnSpc>
              <a:spcBef>
                <a:spcPts val="0"/>
              </a:spcBef>
              <a:spcAft>
                <a:spcPts val="0"/>
              </a:spcAft>
              <a:buClr>
                <a:schemeClr val="dk1"/>
              </a:buClr>
              <a:buSzPts val="2200"/>
              <a:buFont typeface="Open Sans"/>
              <a:buChar char="●"/>
            </a:pPr>
            <a:r>
              <a:rPr b="1" lang="en" sz="2200">
                <a:solidFill>
                  <a:schemeClr val="dk1"/>
                </a:solidFill>
                <a:latin typeface="Open Sans"/>
                <a:ea typeface="Open Sans"/>
                <a:cs typeface="Open Sans"/>
                <a:sym typeface="Open Sans"/>
              </a:rPr>
              <a:t>OpenCV is used</a:t>
            </a:r>
            <a:r>
              <a:rPr lang="en" sz="2200">
                <a:solidFill>
                  <a:schemeClr val="dk1"/>
                </a:solidFill>
                <a:latin typeface="Open Sans"/>
                <a:ea typeface="Open Sans"/>
                <a:cs typeface="Open Sans"/>
                <a:sym typeface="Open Sans"/>
              </a:rPr>
              <a:t> to take a trained neural network model, prepare and preprocess images for it, apply it to the images and output results. You can also use it to combine neural networks with other computer vision algorithms available in OpenCV.</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p:txBody>
      </p:sp>
      <p:grpSp>
        <p:nvGrpSpPr>
          <p:cNvPr id="374" name="Google Shape;374;p44"/>
          <p:cNvGrpSpPr/>
          <p:nvPr/>
        </p:nvGrpSpPr>
        <p:grpSpPr>
          <a:xfrm>
            <a:off x="0" y="5976100"/>
            <a:ext cx="9144000" cy="919800"/>
            <a:chOff x="0" y="5976100"/>
            <a:chExt cx="9144000" cy="919800"/>
          </a:xfrm>
        </p:grpSpPr>
        <p:sp>
          <p:nvSpPr>
            <p:cNvPr id="375" name="Google Shape;375;p4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6" name="Google Shape;376;p44"/>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82" name="Google Shape;382;p4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83" name="Google Shape;383;p45"/>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OpenCV Applications</a:t>
            </a:r>
            <a:endParaRPr sz="3900">
              <a:solidFill>
                <a:srgbClr val="434343"/>
              </a:solidFill>
              <a:latin typeface="Economica"/>
              <a:ea typeface="Economica"/>
              <a:cs typeface="Economica"/>
              <a:sym typeface="Economica"/>
            </a:endParaRPr>
          </a:p>
        </p:txBody>
      </p:sp>
      <p:sp>
        <p:nvSpPr>
          <p:cNvPr id="384" name="Google Shape;384;p45"/>
          <p:cNvSpPr txBox="1"/>
          <p:nvPr/>
        </p:nvSpPr>
        <p:spPr>
          <a:xfrm>
            <a:off x="373950" y="1046475"/>
            <a:ext cx="8685600" cy="413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Detecting and recognizing faces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Identifying objects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Classifying human actions in videos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Tracking camera movements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Tracking moving objects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Extracting 3D models of objects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Producing 3D point clouds from stereo cameras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Stitching images together to produce an image of a scene</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Finding similar images from an image database</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Removing red eyes from images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Following eye movements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Recognizing scenery adding markers to enable augmented reality (AR)</a:t>
            </a:r>
            <a:endParaRPr sz="18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en" sz="1800">
                <a:solidFill>
                  <a:schemeClr val="dk1"/>
                </a:solidFill>
                <a:latin typeface="Open Sans"/>
                <a:ea typeface="Open Sans"/>
                <a:cs typeface="Open Sans"/>
                <a:sym typeface="Open Sans"/>
              </a:rPr>
              <a:t>And many more.</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p:txBody>
      </p:sp>
      <p:grpSp>
        <p:nvGrpSpPr>
          <p:cNvPr id="385" name="Google Shape;385;p45"/>
          <p:cNvGrpSpPr/>
          <p:nvPr/>
        </p:nvGrpSpPr>
        <p:grpSpPr>
          <a:xfrm>
            <a:off x="0" y="5976100"/>
            <a:ext cx="9144000" cy="919800"/>
            <a:chOff x="0" y="5976100"/>
            <a:chExt cx="9144000" cy="919800"/>
          </a:xfrm>
        </p:grpSpPr>
        <p:sp>
          <p:nvSpPr>
            <p:cNvPr id="386" name="Google Shape;386;p4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7" name="Google Shape;387;p4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93" name="Google Shape;393;p4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94" name="Google Shape;394;p46"/>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Colour images in</a:t>
            </a:r>
            <a:r>
              <a:rPr lang="en" sz="3900">
                <a:solidFill>
                  <a:srgbClr val="434343"/>
                </a:solidFill>
                <a:latin typeface="Economica"/>
                <a:ea typeface="Economica"/>
                <a:cs typeface="Economica"/>
                <a:sym typeface="Economica"/>
              </a:rPr>
              <a:t> OpenCV</a:t>
            </a:r>
            <a:endParaRPr sz="3900">
              <a:solidFill>
                <a:srgbClr val="434343"/>
              </a:solidFill>
              <a:latin typeface="Economica"/>
              <a:ea typeface="Economica"/>
              <a:cs typeface="Economica"/>
              <a:sym typeface="Economica"/>
            </a:endParaRPr>
          </a:p>
        </p:txBody>
      </p:sp>
      <p:sp>
        <p:nvSpPr>
          <p:cNvPr id="395" name="Google Shape;395;p46"/>
          <p:cNvSpPr txBox="1"/>
          <p:nvPr/>
        </p:nvSpPr>
        <p:spPr>
          <a:xfrm>
            <a:off x="373950" y="975200"/>
            <a:ext cx="8325600" cy="44937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9144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In OpenCV color images in the RGB (Red, Green, Blue) color space have a 3-tuple associated with each pixel: (B, G, R) .</a:t>
            </a:r>
            <a:endParaRPr sz="2000">
              <a:solidFill>
                <a:schemeClr val="dk1"/>
              </a:solidFill>
              <a:latin typeface="Open Sans"/>
              <a:ea typeface="Open Sans"/>
              <a:cs typeface="Open Sans"/>
              <a:sym typeface="Open Sans"/>
            </a:endParaRPr>
          </a:p>
          <a:p>
            <a:pPr indent="0" lvl="0" marL="9144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Notice the </a:t>
            </a:r>
            <a:r>
              <a:rPr b="1" lang="en" sz="2000">
                <a:solidFill>
                  <a:schemeClr val="dk1"/>
                </a:solidFill>
                <a:latin typeface="Open Sans"/>
                <a:ea typeface="Open Sans"/>
                <a:cs typeface="Open Sans"/>
                <a:sym typeface="Open Sans"/>
              </a:rPr>
              <a:t>ordering is BGR rather than RGB</a:t>
            </a:r>
            <a:r>
              <a:rPr lang="en" sz="2000">
                <a:solidFill>
                  <a:schemeClr val="dk1"/>
                </a:solidFill>
                <a:latin typeface="Open Sans"/>
                <a:ea typeface="Open Sans"/>
                <a:cs typeface="Open Sans"/>
                <a:sym typeface="Open Sans"/>
              </a:rPr>
              <a:t>. This is because when OpenCV was first being developed many years ago the standard was BGR ordering. Over the years, the standard has now become RGB but OpenCV still maintains this “legacy” BGR ordering to ensure no existing code breaks.</a:t>
            </a:r>
            <a:endParaRPr sz="2000">
              <a:solidFill>
                <a:schemeClr val="dk1"/>
              </a:solidFill>
              <a:latin typeface="Open Sans"/>
              <a:ea typeface="Open Sans"/>
              <a:cs typeface="Open Sans"/>
              <a:sym typeface="Open Sans"/>
            </a:endParaRPr>
          </a:p>
          <a:p>
            <a:pPr indent="0" lvl="0" marL="9144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396" name="Google Shape;396;p46"/>
          <p:cNvGrpSpPr/>
          <p:nvPr/>
        </p:nvGrpSpPr>
        <p:grpSpPr>
          <a:xfrm>
            <a:off x="0" y="5976100"/>
            <a:ext cx="9144000" cy="919800"/>
            <a:chOff x="0" y="5976100"/>
            <a:chExt cx="9144000" cy="919800"/>
          </a:xfrm>
        </p:grpSpPr>
        <p:sp>
          <p:nvSpPr>
            <p:cNvPr id="397" name="Google Shape;397;p4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8" name="Google Shape;398;p46"/>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04" name="Google Shape;404;p4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05" name="Google Shape;405;p47"/>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Installing OpenCV</a:t>
            </a:r>
            <a:endParaRPr sz="3900">
              <a:solidFill>
                <a:srgbClr val="434343"/>
              </a:solidFill>
              <a:latin typeface="Economica"/>
              <a:ea typeface="Economica"/>
              <a:cs typeface="Economica"/>
              <a:sym typeface="Economica"/>
            </a:endParaRPr>
          </a:p>
        </p:txBody>
      </p:sp>
      <p:sp>
        <p:nvSpPr>
          <p:cNvPr id="406" name="Google Shape;406;p47"/>
          <p:cNvSpPr txBox="1"/>
          <p:nvPr/>
        </p:nvSpPr>
        <p:spPr>
          <a:xfrm>
            <a:off x="373950" y="1756025"/>
            <a:ext cx="8325600" cy="371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2000">
                <a:solidFill>
                  <a:schemeClr val="dk1"/>
                </a:solidFill>
                <a:latin typeface="Open Sans"/>
                <a:ea typeface="Open Sans"/>
                <a:cs typeface="Open Sans"/>
                <a:sym typeface="Open Sans"/>
              </a:rPr>
              <a:t>Before you can start learning OpenCV you first need to install the OpenCV library on your system.</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If you are working on Jupyter notebook in your device, you can install OpenCV with:</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a:solidFill>
                  <a:schemeClr val="dk1"/>
                </a:solidFill>
                <a:highlight>
                  <a:srgbClr val="D9D9D9"/>
                </a:highlight>
                <a:latin typeface="Open Sans"/>
                <a:ea typeface="Open Sans"/>
                <a:cs typeface="Open Sans"/>
                <a:sym typeface="Open Sans"/>
              </a:rPr>
              <a:t>pip install opencv-python</a:t>
            </a:r>
            <a:endParaRPr sz="2000">
              <a:solidFill>
                <a:schemeClr val="dk1"/>
              </a:solidFill>
              <a:highlight>
                <a:srgbClr val="D9D9D9"/>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Colab users don’t need to worry about this. OpenCV is installed by default in Google Colab. </a:t>
            </a:r>
            <a:endParaRPr sz="2000">
              <a:solidFill>
                <a:schemeClr val="dk1"/>
              </a:solidFill>
              <a:latin typeface="Open Sans"/>
              <a:ea typeface="Open Sans"/>
              <a:cs typeface="Open Sans"/>
              <a:sym typeface="Open Sans"/>
            </a:endParaRPr>
          </a:p>
        </p:txBody>
      </p:sp>
      <p:grpSp>
        <p:nvGrpSpPr>
          <p:cNvPr id="407" name="Google Shape;407;p47"/>
          <p:cNvGrpSpPr/>
          <p:nvPr/>
        </p:nvGrpSpPr>
        <p:grpSpPr>
          <a:xfrm>
            <a:off x="0" y="5976100"/>
            <a:ext cx="9144000" cy="919800"/>
            <a:chOff x="0" y="5976100"/>
            <a:chExt cx="9144000" cy="919800"/>
          </a:xfrm>
        </p:grpSpPr>
        <p:sp>
          <p:nvSpPr>
            <p:cNvPr id="408" name="Google Shape;408;p4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9" name="Google Shape;409;p47"/>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5" name="Google Shape;415;p4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16" name="Google Shape;416;p48"/>
          <p:cNvSpPr txBox="1"/>
          <p:nvPr/>
        </p:nvSpPr>
        <p:spPr>
          <a:xfrm>
            <a:off x="995675" y="170000"/>
            <a:ext cx="7223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Basic OpenCV Operations in practice</a:t>
            </a:r>
            <a:endParaRPr sz="4800">
              <a:solidFill>
                <a:srgbClr val="434343"/>
              </a:solidFill>
              <a:latin typeface="Economica"/>
              <a:ea typeface="Economica"/>
              <a:cs typeface="Economica"/>
              <a:sym typeface="Economica"/>
            </a:endParaRPr>
          </a:p>
        </p:txBody>
      </p:sp>
      <p:sp>
        <p:nvSpPr>
          <p:cNvPr id="417" name="Google Shape;417;p48"/>
          <p:cNvSpPr txBox="1"/>
          <p:nvPr/>
        </p:nvSpPr>
        <p:spPr>
          <a:xfrm>
            <a:off x="373950" y="2570475"/>
            <a:ext cx="8685600" cy="16863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solidFill>
                  <a:schemeClr val="dk1"/>
                </a:solidFill>
                <a:latin typeface="Open Sans"/>
                <a:ea typeface="Open Sans"/>
                <a:cs typeface="Open Sans"/>
                <a:sym typeface="Open Sans"/>
              </a:rPr>
              <a:t>The following notebook elaborates on the most commonly used commands in OpenCV:</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https://github.com/dphi-official/Deep_Learning_Bootcamp/blob/master/OpenCV/DL_Day12_OpenCV.ipynb</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18" name="Google Shape;418;p48"/>
          <p:cNvGrpSpPr/>
          <p:nvPr/>
        </p:nvGrpSpPr>
        <p:grpSpPr>
          <a:xfrm>
            <a:off x="0" y="5976100"/>
            <a:ext cx="9144000" cy="919800"/>
            <a:chOff x="0" y="5976100"/>
            <a:chExt cx="9144000" cy="919800"/>
          </a:xfrm>
        </p:grpSpPr>
        <p:sp>
          <p:nvSpPr>
            <p:cNvPr id="419" name="Google Shape;419;p4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0" name="Google Shape;420;p48"/>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6" name="Google Shape;426;p4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27" name="Google Shape;427;p49"/>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Slide Download Link</a:t>
            </a:r>
            <a:endParaRPr sz="4800">
              <a:solidFill>
                <a:srgbClr val="434343"/>
              </a:solidFill>
              <a:latin typeface="Economica"/>
              <a:ea typeface="Economica"/>
              <a:cs typeface="Economica"/>
              <a:sym typeface="Economica"/>
            </a:endParaRPr>
          </a:p>
        </p:txBody>
      </p:sp>
      <p:sp>
        <p:nvSpPr>
          <p:cNvPr id="428" name="Google Shape;428;p49"/>
          <p:cNvSpPr txBox="1"/>
          <p:nvPr/>
        </p:nvSpPr>
        <p:spPr>
          <a:xfrm>
            <a:off x="373950" y="2748825"/>
            <a:ext cx="8685600" cy="1507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solidFill>
                  <a:schemeClr val="dk1"/>
                </a:solidFill>
                <a:latin typeface="Open Sans"/>
                <a:ea typeface="Open Sans"/>
                <a:cs typeface="Open Sans"/>
                <a:sym typeface="Open Sans"/>
              </a:rPr>
              <a:t>You can download the slides here: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https://docs.google.com/presentation/d/1h0Vw2h_HISqP4Di9DCSk-A_wwIgGtQf-j4ZBJJnSuJ0/edit?usp=sharing</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29" name="Google Shape;429;p49"/>
          <p:cNvGrpSpPr/>
          <p:nvPr/>
        </p:nvGrpSpPr>
        <p:grpSpPr>
          <a:xfrm>
            <a:off x="0" y="5976100"/>
            <a:ext cx="9144000" cy="919800"/>
            <a:chOff x="0" y="5976100"/>
            <a:chExt cx="9144000" cy="919800"/>
          </a:xfrm>
        </p:grpSpPr>
        <p:sp>
          <p:nvSpPr>
            <p:cNvPr id="430" name="Google Shape;430;p4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1" name="Google Shape;431;p49"/>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7" name="Google Shape;437;p5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38" name="Google Shape;438;p5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References</a:t>
            </a:r>
            <a:endParaRPr sz="4800">
              <a:solidFill>
                <a:srgbClr val="434343"/>
              </a:solidFill>
              <a:latin typeface="Economica"/>
              <a:ea typeface="Economica"/>
              <a:cs typeface="Economica"/>
              <a:sym typeface="Economica"/>
            </a:endParaRPr>
          </a:p>
        </p:txBody>
      </p:sp>
      <p:sp>
        <p:nvSpPr>
          <p:cNvPr id="439" name="Google Shape;439;p50"/>
          <p:cNvSpPr txBox="1"/>
          <p:nvPr/>
        </p:nvSpPr>
        <p:spPr>
          <a:xfrm>
            <a:off x="284475" y="1747525"/>
            <a:ext cx="8775000" cy="31503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u="sng">
                <a:solidFill>
                  <a:schemeClr val="hlink"/>
                </a:solidFill>
                <a:latin typeface="Open Sans"/>
                <a:ea typeface="Open Sans"/>
                <a:cs typeface="Open Sans"/>
                <a:sym typeface="Open Sans"/>
                <a:hlinkClick r:id="rId3"/>
              </a:rPr>
              <a:t>https://towardsdatascience.com/how-does-computer-understand-images-c1566d4537bf</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u="sng">
                <a:solidFill>
                  <a:schemeClr val="hlink"/>
                </a:solidFill>
                <a:latin typeface="Open Sans"/>
                <a:ea typeface="Open Sans"/>
                <a:cs typeface="Open Sans"/>
                <a:sym typeface="Open Sans"/>
                <a:hlinkClick r:id="rId4"/>
              </a:rPr>
              <a:t>https://towardsdatascience.com/everything-you-ever-wanted-to-know-about-computer-vision-heres-a-look-why-it-s-so-awesome-e8a58dfb641e</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u="sng">
                <a:solidFill>
                  <a:schemeClr val="hlink"/>
                </a:solidFill>
                <a:latin typeface="Open Sans"/>
                <a:ea typeface="Open Sans"/>
                <a:cs typeface="Open Sans"/>
                <a:sym typeface="Open Sans"/>
                <a:hlinkClick r:id="rId5"/>
              </a:rPr>
              <a:t>https://www.pyimagesearch.com/2018/07/19/opencv-tutorial-a-guide-to-learn-opencv/</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u="sng">
                <a:solidFill>
                  <a:schemeClr val="hlink"/>
                </a:solidFill>
                <a:latin typeface="Open Sans"/>
                <a:ea typeface="Open Sans"/>
                <a:cs typeface="Open Sans"/>
                <a:sym typeface="Open Sans"/>
                <a:hlinkClick r:id="rId6"/>
              </a:rPr>
              <a:t>https://missinglink.ai/guides/computer-vision/opencv-deep-learning/</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u="sng">
                <a:solidFill>
                  <a:schemeClr val="hlink"/>
                </a:solidFill>
                <a:latin typeface="Open Sans"/>
                <a:ea typeface="Open Sans"/>
                <a:cs typeface="Open Sans"/>
                <a:sym typeface="Open Sans"/>
                <a:hlinkClick r:id="rId7"/>
              </a:rPr>
              <a:t>https://www.edureka.co/blog/python-opencv-tutorial/</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40" name="Google Shape;440;p50"/>
          <p:cNvGrpSpPr/>
          <p:nvPr/>
        </p:nvGrpSpPr>
        <p:grpSpPr>
          <a:xfrm>
            <a:off x="0" y="5976100"/>
            <a:ext cx="9144000" cy="919800"/>
            <a:chOff x="0" y="5976100"/>
            <a:chExt cx="9144000" cy="919800"/>
          </a:xfrm>
        </p:grpSpPr>
        <p:sp>
          <p:nvSpPr>
            <p:cNvPr id="441" name="Google Shape;441;p5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2" name="Google Shape;442;p50"/>
            <p:cNvPicPr preferRelativeResize="0"/>
            <p:nvPr/>
          </p:nvPicPr>
          <p:blipFill>
            <a:blip r:embed="rId8">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48" name="Google Shape;448;p5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449" name="Google Shape;449;p51"/>
          <p:cNvGrpSpPr/>
          <p:nvPr/>
        </p:nvGrpSpPr>
        <p:grpSpPr>
          <a:xfrm>
            <a:off x="0" y="5976100"/>
            <a:ext cx="9144000" cy="919800"/>
            <a:chOff x="0" y="5976100"/>
            <a:chExt cx="9144000" cy="919800"/>
          </a:xfrm>
        </p:grpSpPr>
        <p:sp>
          <p:nvSpPr>
            <p:cNvPr id="450" name="Google Shape;450;p5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1" name="Google Shape;451;p51"/>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452" name="Google Shape;452;p51"/>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300">
                <a:latin typeface="Open Sans"/>
                <a:ea typeface="Open Sans"/>
                <a:cs typeface="Open Sans"/>
                <a:sym typeface="Open Sans"/>
              </a:rPr>
              <a:t>That’s it for the day. Thank you!</a:t>
            </a:r>
            <a:endParaRPr sz="3300">
              <a:latin typeface="Open Sans"/>
              <a:ea typeface="Open Sans"/>
              <a:cs typeface="Open Sans"/>
              <a:sym typeface="Open Sans"/>
            </a:endParaRPr>
          </a:p>
        </p:txBody>
      </p:sp>
      <p:sp>
        <p:nvSpPr>
          <p:cNvPr id="453" name="Google Shape;453;p51"/>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999999"/>
                </a:solidFill>
                <a:latin typeface="Open Sans"/>
                <a:ea typeface="Open Sans"/>
                <a:cs typeface="Open Sans"/>
                <a:sym typeface="Open Sans"/>
              </a:rPr>
              <a:t>Feel free to post any queries on the Discuss forum or #help channel on Slack</a:t>
            </a:r>
            <a:endParaRPr sz="700">
              <a:solidFill>
                <a:srgbClr val="99999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9" name="Google Shape;89;p1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90" name="Google Shape;90;p16"/>
          <p:cNvSpPr txBox="1"/>
          <p:nvPr/>
        </p:nvSpPr>
        <p:spPr>
          <a:xfrm>
            <a:off x="128425" y="1320800"/>
            <a:ext cx="8801100" cy="373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3000">
              <a:latin typeface="Open Sans"/>
              <a:ea typeface="Open Sans"/>
              <a:cs typeface="Open Sans"/>
              <a:sym typeface="Open Sans"/>
            </a:endParaRPr>
          </a:p>
          <a:p>
            <a:pPr indent="0" lvl="0" marL="0" rtl="0" algn="l">
              <a:spcBef>
                <a:spcPts val="0"/>
              </a:spcBef>
              <a:spcAft>
                <a:spcPts val="0"/>
              </a:spcAft>
              <a:buNone/>
            </a:pPr>
            <a:r>
              <a:t/>
            </a:r>
            <a:endParaRPr sz="3000">
              <a:latin typeface="Open Sans"/>
              <a:ea typeface="Open Sans"/>
              <a:cs typeface="Open Sans"/>
              <a:sym typeface="Open Sans"/>
            </a:endParaRPr>
          </a:p>
          <a:p>
            <a:pPr indent="0" lvl="0" marL="0" rtl="0" algn="l">
              <a:spcBef>
                <a:spcPts val="0"/>
              </a:spcBef>
              <a:spcAft>
                <a:spcPts val="0"/>
              </a:spcAft>
              <a:buNone/>
            </a:pPr>
            <a:r>
              <a:t/>
            </a:r>
            <a:endParaRPr sz="3000">
              <a:latin typeface="Open Sans"/>
              <a:ea typeface="Open Sans"/>
              <a:cs typeface="Open Sans"/>
              <a:sym typeface="Open Sans"/>
            </a:endParaRPr>
          </a:p>
          <a:p>
            <a:pPr indent="0" lvl="0" marL="0" rtl="0" algn="ctr">
              <a:spcBef>
                <a:spcPts val="0"/>
              </a:spcBef>
              <a:spcAft>
                <a:spcPts val="0"/>
              </a:spcAft>
              <a:buNone/>
            </a:pPr>
            <a:r>
              <a:rPr lang="en" sz="3000">
                <a:latin typeface="Open Sans"/>
                <a:ea typeface="Open Sans"/>
                <a:cs typeface="Open Sans"/>
                <a:sym typeface="Open Sans"/>
              </a:rPr>
              <a:t>Have you ever wondered how a computer sees the same image?</a:t>
            </a:r>
            <a:endParaRPr sz="3000">
              <a:latin typeface="Open Sans"/>
              <a:ea typeface="Open Sans"/>
              <a:cs typeface="Open Sans"/>
              <a:sym typeface="Open Sans"/>
            </a:endParaRPr>
          </a:p>
        </p:txBody>
      </p:sp>
      <p:grpSp>
        <p:nvGrpSpPr>
          <p:cNvPr id="91" name="Google Shape;91;p16"/>
          <p:cNvGrpSpPr/>
          <p:nvPr/>
        </p:nvGrpSpPr>
        <p:grpSpPr>
          <a:xfrm>
            <a:off x="0" y="5976100"/>
            <a:ext cx="9144000" cy="919800"/>
            <a:chOff x="0" y="5976100"/>
            <a:chExt cx="9144000" cy="919800"/>
          </a:xfrm>
        </p:grpSpPr>
        <p:sp>
          <p:nvSpPr>
            <p:cNvPr id="92" name="Google Shape;92;p1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 name="Google Shape;93;p16"/>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9" name="Google Shape;99;p1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0" name="Google Shape;100;p17"/>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Pixel</a:t>
            </a:r>
            <a:endParaRPr sz="4600">
              <a:solidFill>
                <a:srgbClr val="434343"/>
              </a:solidFill>
              <a:latin typeface="Economica"/>
              <a:ea typeface="Economica"/>
              <a:cs typeface="Economica"/>
              <a:sym typeface="Economica"/>
            </a:endParaRPr>
          </a:p>
        </p:txBody>
      </p:sp>
      <p:sp>
        <p:nvSpPr>
          <p:cNvPr id="101" name="Google Shape;101;p17"/>
          <p:cNvSpPr txBox="1"/>
          <p:nvPr/>
        </p:nvSpPr>
        <p:spPr>
          <a:xfrm>
            <a:off x="238775" y="1103875"/>
            <a:ext cx="8590200" cy="487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A computer sees an image as 0s and 1s (binary digits).</a:t>
            </a:r>
            <a:endParaRPr sz="2000">
              <a:latin typeface="Open Sans"/>
              <a:ea typeface="Open Sans"/>
              <a:cs typeface="Open Sans"/>
              <a:sym typeface="Open Sans"/>
            </a:endParaRPr>
          </a:p>
          <a:p>
            <a:pPr indent="0" lvl="0" marL="0" rtl="0" algn="l">
              <a:spcBef>
                <a:spcPts val="0"/>
              </a:spcBef>
              <a:spcAft>
                <a:spcPts val="0"/>
              </a:spcAft>
              <a:buNone/>
            </a:pPr>
            <a:r>
              <a:rPr b="1" lang="en" sz="2000">
                <a:latin typeface="Open Sans"/>
                <a:ea typeface="Open Sans"/>
                <a:cs typeface="Open Sans"/>
                <a:sym typeface="Open Sans"/>
              </a:rPr>
              <a:t>Pixel</a:t>
            </a:r>
            <a:r>
              <a:rPr lang="en" sz="2000">
                <a:latin typeface="Open Sans"/>
                <a:ea typeface="Open Sans"/>
                <a:cs typeface="Open Sans"/>
                <a:sym typeface="Open Sans"/>
              </a:rPr>
              <a:t> is the smallest unit in an image.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2000">
                <a:latin typeface="Open Sans"/>
                <a:ea typeface="Open Sans"/>
                <a:cs typeface="Open Sans"/>
                <a:sym typeface="Open Sans"/>
              </a:rPr>
              <a:t>Pixel data diagram. At left, image of Lincoln; at center, the pixels labeled with numbers from 0–255, representing their brightness; and at right, these numbers by themselves. What is this? 0-255, it is RGB color combination values, we will learn about it soon.</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102" name="Google Shape;102;p17"/>
          <p:cNvPicPr preferRelativeResize="0"/>
          <p:nvPr/>
        </p:nvPicPr>
        <p:blipFill>
          <a:blip r:embed="rId3">
            <a:alphaModFix/>
          </a:blip>
          <a:stretch>
            <a:fillRect/>
          </a:stretch>
        </p:blipFill>
        <p:spPr>
          <a:xfrm>
            <a:off x="695113" y="1998050"/>
            <a:ext cx="7829075" cy="3221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8" name="Google Shape;108;p1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9" name="Google Shape;109;p18"/>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Pixel</a:t>
            </a:r>
            <a:endParaRPr sz="4600">
              <a:solidFill>
                <a:srgbClr val="434343"/>
              </a:solidFill>
              <a:latin typeface="Economica"/>
              <a:ea typeface="Economica"/>
              <a:cs typeface="Economica"/>
              <a:sym typeface="Economica"/>
            </a:endParaRPr>
          </a:p>
        </p:txBody>
      </p:sp>
      <p:pic>
        <p:nvPicPr>
          <p:cNvPr id="110" name="Google Shape;110;p18"/>
          <p:cNvPicPr preferRelativeResize="0"/>
          <p:nvPr/>
        </p:nvPicPr>
        <p:blipFill>
          <a:blip r:embed="rId3">
            <a:alphaModFix/>
          </a:blip>
          <a:stretch>
            <a:fillRect/>
          </a:stretch>
        </p:blipFill>
        <p:spPr>
          <a:xfrm>
            <a:off x="260213" y="1241337"/>
            <a:ext cx="8623575" cy="4375325"/>
          </a:xfrm>
          <a:prstGeom prst="rect">
            <a:avLst/>
          </a:prstGeom>
          <a:noFill/>
          <a:ln>
            <a:noFill/>
          </a:ln>
        </p:spPr>
      </p:pic>
      <p:sp>
        <p:nvSpPr>
          <p:cNvPr id="111" name="Google Shape;111;p18"/>
          <p:cNvSpPr txBox="1"/>
          <p:nvPr/>
        </p:nvSpPr>
        <p:spPr>
          <a:xfrm>
            <a:off x="545325" y="5816900"/>
            <a:ext cx="8064300" cy="6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Ear has of the animal has been zoomed to show the pixel of an image</a:t>
            </a:r>
            <a:endParaRPr sz="1800">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7" name="Google Shape;117;p1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18" name="Google Shape;118;p19"/>
          <p:cNvSpPr txBox="1"/>
          <p:nvPr/>
        </p:nvSpPr>
        <p:spPr>
          <a:xfrm>
            <a:off x="528325" y="925325"/>
            <a:ext cx="81483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Computers are actually unable to recognize or look at images the way we humans would. So, we would have to find a way to convert these images into numbers. There are two common ways to do this when it comes to Image Processing:</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AutoNum type="arabicPeriod"/>
            </a:pPr>
            <a:r>
              <a:rPr b="1" lang="en" sz="1900">
                <a:latin typeface="Open Sans"/>
                <a:ea typeface="Open Sans"/>
                <a:cs typeface="Open Sans"/>
                <a:sym typeface="Open Sans"/>
              </a:rPr>
              <a:t>Greyscale -</a:t>
            </a:r>
            <a:r>
              <a:rPr lang="en" sz="1900">
                <a:latin typeface="Open Sans"/>
                <a:ea typeface="Open Sans"/>
                <a:cs typeface="Open Sans"/>
                <a:sym typeface="Open Sans"/>
              </a:rPr>
              <a:t> A range of grey shades from white to black.</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When using the Greyscale, the computer assigns each pixel a value (in numbers) based on its level of darkness.</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AutoNum type="arabicPeriod"/>
            </a:pPr>
            <a:r>
              <a:rPr b="1" lang="en" sz="1900">
                <a:latin typeface="Open Sans"/>
                <a:ea typeface="Open Sans"/>
                <a:cs typeface="Open Sans"/>
                <a:sym typeface="Open Sans"/>
              </a:rPr>
              <a:t>RGB Values -</a:t>
            </a:r>
            <a:r>
              <a:rPr lang="en" sz="1900">
                <a:latin typeface="Open Sans"/>
                <a:ea typeface="Open Sans"/>
                <a:cs typeface="Open Sans"/>
                <a:sym typeface="Open Sans"/>
              </a:rPr>
              <a:t> A combination of red, green, and blue.</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900">
                <a:latin typeface="Open Sans"/>
                <a:ea typeface="Open Sans"/>
                <a:cs typeface="Open Sans"/>
                <a:sym typeface="Open Sans"/>
              </a:rPr>
              <a:t>Once a colour is given a RGB Value, the computer extracts that value from each pixel and puts the results in an array.</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p:txBody>
      </p:sp>
      <p:grpSp>
        <p:nvGrpSpPr>
          <p:cNvPr id="119" name="Google Shape;119;p19"/>
          <p:cNvGrpSpPr/>
          <p:nvPr/>
        </p:nvGrpSpPr>
        <p:grpSpPr>
          <a:xfrm>
            <a:off x="0" y="5976100"/>
            <a:ext cx="9144000" cy="919800"/>
            <a:chOff x="0" y="5976100"/>
            <a:chExt cx="9144000" cy="919800"/>
          </a:xfrm>
        </p:grpSpPr>
        <p:sp>
          <p:nvSpPr>
            <p:cNvPr id="120" name="Google Shape;120;p1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1" name="Google Shape;121;p19"/>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122" name="Google Shape;122;p19"/>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400">
                <a:solidFill>
                  <a:srgbClr val="434343"/>
                </a:solidFill>
                <a:latin typeface="Economica"/>
                <a:ea typeface="Economica"/>
                <a:cs typeface="Economica"/>
                <a:sym typeface="Economica"/>
              </a:rPr>
              <a:t>Channels</a:t>
            </a:r>
            <a:endParaRPr sz="4400">
              <a:solidFill>
                <a:srgbClr val="434343"/>
              </a:solidFill>
              <a:latin typeface="Economica"/>
              <a:ea typeface="Economica"/>
              <a:cs typeface="Economica"/>
              <a:sym typeface="Economic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8" name="Google Shape;128;p2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129" name="Google Shape;129;p20"/>
          <p:cNvGrpSpPr/>
          <p:nvPr/>
        </p:nvGrpSpPr>
        <p:grpSpPr>
          <a:xfrm>
            <a:off x="0" y="5976100"/>
            <a:ext cx="9144000" cy="919800"/>
            <a:chOff x="0" y="5976100"/>
            <a:chExt cx="9144000" cy="919800"/>
          </a:xfrm>
        </p:grpSpPr>
        <p:sp>
          <p:nvSpPr>
            <p:cNvPr id="130" name="Google Shape;130;p2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1" name="Google Shape;131;p20"/>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132" name="Google Shape;132;p20"/>
          <p:cNvSpPr txBox="1"/>
          <p:nvPr/>
        </p:nvSpPr>
        <p:spPr>
          <a:xfrm>
            <a:off x="238775" y="1076950"/>
            <a:ext cx="8590200" cy="56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Each pixel contains a different number of channels. If it is a </a:t>
            </a:r>
            <a:r>
              <a:rPr b="1" lang="en" sz="1800">
                <a:latin typeface="Open Sans"/>
                <a:ea typeface="Open Sans"/>
                <a:cs typeface="Open Sans"/>
                <a:sym typeface="Open Sans"/>
              </a:rPr>
              <a:t>grayscale image, it has only one channel</a:t>
            </a:r>
            <a:r>
              <a:rPr lang="en" sz="1800">
                <a:latin typeface="Open Sans"/>
                <a:ea typeface="Open Sans"/>
                <a:cs typeface="Open Sans"/>
                <a:sym typeface="Open Sans"/>
              </a:rPr>
              <a:t>, whereas if it is a </a:t>
            </a:r>
            <a:r>
              <a:rPr b="1" lang="en" sz="1800">
                <a:latin typeface="Open Sans"/>
                <a:ea typeface="Open Sans"/>
                <a:cs typeface="Open Sans"/>
                <a:sym typeface="Open Sans"/>
              </a:rPr>
              <a:t>coloured image, it contains three channels: red, green and blue</a:t>
            </a:r>
            <a:r>
              <a:rPr lang="en" sz="1800">
                <a:latin typeface="Open Sans"/>
                <a:ea typeface="Open Sans"/>
                <a:cs typeface="Open Sans"/>
                <a:sym typeface="Open Sans"/>
              </a:rPr>
              <a:t>.</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As shown in the above representation of a digital coloured image, each channel of each pixel has a value between 0 and 255.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pic>
        <p:nvPicPr>
          <p:cNvPr id="133" name="Google Shape;133;p20"/>
          <p:cNvPicPr preferRelativeResize="0"/>
          <p:nvPr/>
        </p:nvPicPr>
        <p:blipFill>
          <a:blip r:embed="rId4">
            <a:alphaModFix/>
          </a:blip>
          <a:stretch>
            <a:fillRect/>
          </a:stretch>
        </p:blipFill>
        <p:spPr>
          <a:xfrm>
            <a:off x="1156200" y="2217375"/>
            <a:ext cx="2642400" cy="2667909"/>
          </a:xfrm>
          <a:prstGeom prst="rect">
            <a:avLst/>
          </a:prstGeom>
          <a:noFill/>
          <a:ln>
            <a:noFill/>
          </a:ln>
        </p:spPr>
      </p:pic>
      <p:pic>
        <p:nvPicPr>
          <p:cNvPr id="134" name="Google Shape;134;p20"/>
          <p:cNvPicPr preferRelativeResize="0"/>
          <p:nvPr/>
        </p:nvPicPr>
        <p:blipFill rotWithShape="1">
          <a:blip r:embed="rId5">
            <a:alphaModFix/>
          </a:blip>
          <a:srcRect b="7510" l="0" r="0" t="0"/>
          <a:stretch/>
        </p:blipFill>
        <p:spPr>
          <a:xfrm>
            <a:off x="4232225" y="2050500"/>
            <a:ext cx="4051555" cy="2810475"/>
          </a:xfrm>
          <a:prstGeom prst="rect">
            <a:avLst/>
          </a:prstGeom>
          <a:noFill/>
          <a:ln>
            <a:noFill/>
          </a:ln>
        </p:spPr>
      </p:pic>
      <p:sp>
        <p:nvSpPr>
          <p:cNvPr id="135" name="Google Shape;135;p20"/>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Channels</a:t>
            </a:r>
            <a:endParaRPr sz="4600">
              <a:solidFill>
                <a:srgbClr val="434343"/>
              </a:solidFill>
              <a:latin typeface="Economica"/>
              <a:ea typeface="Economica"/>
              <a:cs typeface="Economica"/>
              <a:sym typeface="Economic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1" name="Google Shape;141;p2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42" name="Google Shape;142;p21"/>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Understanding Colour Images</a:t>
            </a:r>
            <a:endParaRPr sz="4600">
              <a:solidFill>
                <a:srgbClr val="434343"/>
              </a:solidFill>
              <a:latin typeface="Economica"/>
              <a:ea typeface="Economica"/>
              <a:cs typeface="Economica"/>
              <a:sym typeface="Economica"/>
            </a:endParaRPr>
          </a:p>
        </p:txBody>
      </p:sp>
      <p:sp>
        <p:nvSpPr>
          <p:cNvPr id="143" name="Google Shape;143;p21"/>
          <p:cNvSpPr txBox="1"/>
          <p:nvPr/>
        </p:nvSpPr>
        <p:spPr>
          <a:xfrm>
            <a:off x="238775" y="951125"/>
            <a:ext cx="8590200" cy="57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For any color image in RGB format, there are 3 primary channels – Red, green and blue. How it works is pretty simple.</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800">
                <a:latin typeface="Open Sans"/>
                <a:ea typeface="Open Sans"/>
                <a:cs typeface="Open Sans"/>
                <a:sym typeface="Open Sans"/>
              </a:rPr>
              <a:t>A matrix is formed for every primary color and later these matrices combine to provide a Pixel value for the individual R, G, B colors.</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Consider the following image:</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pic>
        <p:nvPicPr>
          <p:cNvPr id="144" name="Google Shape;144;p21"/>
          <p:cNvPicPr preferRelativeResize="0"/>
          <p:nvPr/>
        </p:nvPicPr>
        <p:blipFill>
          <a:blip r:embed="rId3">
            <a:alphaModFix/>
          </a:blip>
          <a:stretch>
            <a:fillRect/>
          </a:stretch>
        </p:blipFill>
        <p:spPr>
          <a:xfrm>
            <a:off x="238763" y="3512300"/>
            <a:ext cx="7132324" cy="2920350"/>
          </a:xfrm>
          <a:prstGeom prst="rect">
            <a:avLst/>
          </a:prstGeom>
          <a:noFill/>
          <a:ln>
            <a:noFill/>
          </a:ln>
        </p:spPr>
      </p:pic>
      <p:sp>
        <p:nvSpPr>
          <p:cNvPr id="145" name="Google Shape;145;p21"/>
          <p:cNvSpPr/>
          <p:nvPr/>
        </p:nvSpPr>
        <p:spPr>
          <a:xfrm>
            <a:off x="7304125" y="2967300"/>
            <a:ext cx="1691100" cy="2189100"/>
          </a:xfrm>
          <a:prstGeom prst="wedgeRoundRectCallout">
            <a:avLst>
              <a:gd fmla="val -49386" name="adj1"/>
              <a:gd fmla="val 65386" name="adj2"/>
              <a:gd fmla="val 0" name="adj3"/>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Each matrix(the rectangular block) here belongs to either Red, Green or Blue. These 3 matrices combine to form 1 colour image.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